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6" r:id="rId19"/>
    <p:sldId id="273" r:id="rId20"/>
    <p:sldId id="277" r:id="rId21"/>
    <p:sldId id="274" r:id="rId22"/>
    <p:sldId id="278" r:id="rId23"/>
    <p:sldId id="275"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27"/>
    <p:restoredTop sz="94694"/>
  </p:normalViewPr>
  <p:slideViewPr>
    <p:cSldViewPr snapToGrid="0">
      <p:cViewPr varScale="1">
        <p:scale>
          <a:sx n="121" d="100"/>
          <a:sy n="121" d="100"/>
        </p:scale>
        <p:origin x="8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579D89-FBEF-6C47-AC3E-F2112BFFDC4C}" type="datetimeFigureOut">
              <a:rPr lang="en-US" smtClean="0"/>
              <a:t>2/10/25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11436C-5BFD-CE44-8ED8-C4C0CC4367E7}" type="slidenum">
              <a:rPr lang="en-US" smtClean="0"/>
              <a:t>‹#›</a:t>
            </a:fld>
            <a:endParaRPr lang="en-US"/>
          </a:p>
        </p:txBody>
      </p:sp>
    </p:spTree>
    <p:extLst>
      <p:ext uri="{BB962C8B-B14F-4D97-AF65-F5344CB8AC3E}">
        <p14:creationId xmlns:p14="http://schemas.microsoft.com/office/powerpoint/2010/main" val="1040913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11436C-5BFD-CE44-8ED8-C4C0CC4367E7}" type="slidenum">
              <a:rPr lang="en-US" smtClean="0"/>
              <a:t>9</a:t>
            </a:fld>
            <a:endParaRPr lang="en-US"/>
          </a:p>
        </p:txBody>
      </p:sp>
    </p:spTree>
    <p:extLst>
      <p:ext uri="{BB962C8B-B14F-4D97-AF65-F5344CB8AC3E}">
        <p14:creationId xmlns:p14="http://schemas.microsoft.com/office/powerpoint/2010/main" val="1309143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11436C-5BFD-CE44-8ED8-C4C0CC4367E7}" type="slidenum">
              <a:rPr lang="en-US" smtClean="0"/>
              <a:t>14</a:t>
            </a:fld>
            <a:endParaRPr lang="en-US"/>
          </a:p>
        </p:txBody>
      </p:sp>
    </p:spTree>
    <p:extLst>
      <p:ext uri="{BB962C8B-B14F-4D97-AF65-F5344CB8AC3E}">
        <p14:creationId xmlns:p14="http://schemas.microsoft.com/office/powerpoint/2010/main" val="3769643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11436C-5BFD-CE44-8ED8-C4C0CC4367E7}" type="slidenum">
              <a:rPr lang="en-US" smtClean="0"/>
              <a:t>18</a:t>
            </a:fld>
            <a:endParaRPr lang="en-US"/>
          </a:p>
        </p:txBody>
      </p:sp>
    </p:spTree>
    <p:extLst>
      <p:ext uri="{BB962C8B-B14F-4D97-AF65-F5344CB8AC3E}">
        <p14:creationId xmlns:p14="http://schemas.microsoft.com/office/powerpoint/2010/main" val="42053897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11436C-5BFD-CE44-8ED8-C4C0CC4367E7}" type="slidenum">
              <a:rPr lang="en-US" smtClean="0"/>
              <a:t>19</a:t>
            </a:fld>
            <a:endParaRPr lang="en-US"/>
          </a:p>
        </p:txBody>
      </p:sp>
    </p:spTree>
    <p:extLst>
      <p:ext uri="{BB962C8B-B14F-4D97-AF65-F5344CB8AC3E}">
        <p14:creationId xmlns:p14="http://schemas.microsoft.com/office/powerpoint/2010/main" val="1315739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2/10/25</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2/10/25</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GB"/>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GB"/>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2/10/25</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GB"/>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2/10/25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GB"/>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2/10/25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2/10/25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2/10/25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GB"/>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2/10/25</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GB"/>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2/10/25</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6E3B2-17DF-01BC-AF23-E8E1EDC2FCC7}"/>
              </a:ext>
            </a:extLst>
          </p:cNvPr>
          <p:cNvSpPr>
            <a:spLocks noGrp="1"/>
          </p:cNvSpPr>
          <p:nvPr>
            <p:ph type="ctrTitle"/>
          </p:nvPr>
        </p:nvSpPr>
        <p:spPr>
          <a:xfrm>
            <a:off x="581188" y="3563007"/>
            <a:ext cx="10993549" cy="2575035"/>
          </a:xfrm>
        </p:spPr>
        <p:txBody>
          <a:bodyPr>
            <a:normAutofit/>
          </a:bodyPr>
          <a:lstStyle/>
          <a:p>
            <a:pPr algn="r"/>
            <a:r>
              <a:rPr lang="en-US" sz="8800" dirty="0">
                <a:solidFill>
                  <a:schemeClr val="bg1"/>
                </a:solidFill>
              </a:rPr>
              <a:t>a-t-l-a-s, atlas!</a:t>
            </a:r>
          </a:p>
        </p:txBody>
      </p:sp>
      <p:sp>
        <p:nvSpPr>
          <p:cNvPr id="3" name="Subtitle 2">
            <a:extLst>
              <a:ext uri="{FF2B5EF4-FFF2-40B4-BE49-F238E27FC236}">
                <a16:creationId xmlns:a16="http://schemas.microsoft.com/office/drawing/2014/main" id="{10944C88-17EB-2D46-990E-5746F608E27E}"/>
              </a:ext>
            </a:extLst>
          </p:cNvPr>
          <p:cNvSpPr>
            <a:spLocks noGrp="1"/>
          </p:cNvSpPr>
          <p:nvPr>
            <p:ph type="subTitle" idx="1"/>
          </p:nvPr>
        </p:nvSpPr>
        <p:spPr>
          <a:xfrm>
            <a:off x="1198454" y="1861600"/>
            <a:ext cx="10993546" cy="382148"/>
          </a:xfrm>
        </p:spPr>
        <p:txBody>
          <a:bodyPr>
            <a:normAutofit/>
          </a:bodyPr>
          <a:lstStyle/>
          <a:p>
            <a:r>
              <a:rPr lang="en-US" sz="1800" dirty="0">
                <a:solidFill>
                  <a:schemeClr val="accent1">
                    <a:lumMod val="75000"/>
                    <a:lumOff val="25000"/>
                  </a:schemeClr>
                </a:solidFill>
              </a:rPr>
              <a:t>by Siddharth Mago</a:t>
            </a:r>
          </a:p>
        </p:txBody>
      </p:sp>
      <p:sp>
        <p:nvSpPr>
          <p:cNvPr id="4" name="Subtitle 2">
            <a:extLst>
              <a:ext uri="{FF2B5EF4-FFF2-40B4-BE49-F238E27FC236}">
                <a16:creationId xmlns:a16="http://schemas.microsoft.com/office/drawing/2014/main" id="{388342A8-ABA9-052D-F4F3-4FAB8835835D}"/>
              </a:ext>
            </a:extLst>
          </p:cNvPr>
          <p:cNvSpPr txBox="1">
            <a:spLocks/>
          </p:cNvSpPr>
          <p:nvPr/>
        </p:nvSpPr>
        <p:spPr>
          <a:xfrm>
            <a:off x="455067" y="1271279"/>
            <a:ext cx="10993546" cy="590321"/>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r>
              <a:rPr lang="en-US" sz="2400" dirty="0"/>
              <a:t>precog graphs task</a:t>
            </a:r>
          </a:p>
        </p:txBody>
      </p:sp>
    </p:spTree>
    <p:extLst>
      <p:ext uri="{BB962C8B-B14F-4D97-AF65-F5344CB8AC3E}">
        <p14:creationId xmlns:p14="http://schemas.microsoft.com/office/powerpoint/2010/main" val="650640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69A60-D79A-93DD-C659-30DB5FA42129}"/>
              </a:ext>
            </a:extLst>
          </p:cNvPr>
          <p:cNvSpPr>
            <a:spLocks noGrp="1"/>
          </p:cNvSpPr>
          <p:nvPr>
            <p:ph type="title"/>
          </p:nvPr>
        </p:nvSpPr>
        <p:spPr/>
        <p:txBody>
          <a:bodyPr/>
          <a:lstStyle/>
          <a:p>
            <a:r>
              <a:rPr lang="en-IN" dirty="0">
                <a:effectLst/>
              </a:rPr>
              <a:t>Dead Ends</a:t>
            </a:r>
            <a:endParaRPr lang="en-US" dirty="0"/>
          </a:p>
        </p:txBody>
      </p:sp>
      <p:sp>
        <p:nvSpPr>
          <p:cNvPr id="3" name="Content Placeholder 2">
            <a:extLst>
              <a:ext uri="{FF2B5EF4-FFF2-40B4-BE49-F238E27FC236}">
                <a16:creationId xmlns:a16="http://schemas.microsoft.com/office/drawing/2014/main" id="{6F534007-1166-B365-2A76-711C954E9943}"/>
              </a:ext>
            </a:extLst>
          </p:cNvPr>
          <p:cNvSpPr>
            <a:spLocks noGrp="1"/>
          </p:cNvSpPr>
          <p:nvPr>
            <p:ph idx="1"/>
          </p:nvPr>
        </p:nvSpPr>
        <p:spPr>
          <a:xfrm>
            <a:off x="581193" y="2262557"/>
            <a:ext cx="11029615" cy="4126519"/>
          </a:xfrm>
        </p:spPr>
        <p:txBody>
          <a:bodyPr>
            <a:normAutofit/>
          </a:bodyPr>
          <a:lstStyle/>
          <a:p>
            <a:pPr marL="0" indent="0">
              <a:spcBef>
                <a:spcPts val="1050"/>
              </a:spcBef>
              <a:spcAft>
                <a:spcPts val="1050"/>
              </a:spcAft>
              <a:buNone/>
            </a:pPr>
            <a:r>
              <a:rPr lang="en-IN" dirty="0">
                <a:solidFill>
                  <a:srgbClr val="000000"/>
                </a:solidFill>
                <a:effectLst/>
              </a:rPr>
              <a:t>Dead ends are nodes with no incoming edges. None of our graphs have dead ends from the start, there is no place/node that has only incoming edges.  Dead-end probability increases in the country graph and decreases in the city graph and is least in the combined </a:t>
            </a:r>
            <a:r>
              <a:rPr lang="en-IN" dirty="0">
                <a:solidFill>
                  <a:srgbClr val="000000"/>
                </a:solidFill>
              </a:rPr>
              <a:t>graph </a:t>
            </a:r>
            <a:r>
              <a:rPr lang="en-IN" dirty="0">
                <a:solidFill>
                  <a:srgbClr val="000000"/>
                </a:solidFill>
                <a:effectLst/>
              </a:rPr>
              <a:t>since a larger dataset allows for more transitions.</a:t>
            </a:r>
          </a:p>
          <a:p>
            <a:pPr marL="0" indent="0">
              <a:spcBef>
                <a:spcPts val="1050"/>
              </a:spcBef>
              <a:spcAft>
                <a:spcPts val="1050"/>
              </a:spcAft>
              <a:buNone/>
            </a:pPr>
            <a:r>
              <a:rPr lang="en-IN" dirty="0">
                <a:solidFill>
                  <a:srgbClr val="000000"/>
                </a:solidFill>
                <a:effectLst/>
              </a:rPr>
              <a:t>However, certain notable cases exist. </a:t>
            </a:r>
            <a:r>
              <a:rPr lang="en-IN" dirty="0">
                <a:solidFill>
                  <a:srgbClr val="000000"/>
                </a:solidFill>
              </a:rPr>
              <a:t>I</a:t>
            </a:r>
            <a:r>
              <a:rPr lang="en-IN" dirty="0">
                <a:solidFill>
                  <a:srgbClr val="000000"/>
                </a:solidFill>
                <a:effectLst/>
              </a:rPr>
              <a:t>n the country graph,</a:t>
            </a:r>
          </a:p>
          <a:p>
            <a:pPr>
              <a:spcBef>
                <a:spcPts val="1050"/>
              </a:spcBef>
              <a:spcAft>
                <a:spcPts val="1050"/>
              </a:spcAft>
              <a:buFontTx/>
              <a:buChar char="-"/>
            </a:pPr>
            <a:r>
              <a:rPr lang="en-IN" dirty="0">
                <a:solidFill>
                  <a:srgbClr val="000000"/>
                </a:solidFill>
                <a:effectLst/>
              </a:rPr>
              <a:t>Hungary and Germany each had only </a:t>
            </a:r>
            <a:r>
              <a:rPr lang="en-IN" sz="17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1</a:t>
            </a:r>
            <a:r>
              <a:rPr lang="en-IN" dirty="0">
                <a:solidFill>
                  <a:srgbClr val="000000"/>
                </a:solidFill>
                <a:effectLst/>
              </a:rPr>
              <a:t> outgoing edge, which is directed to Yemen.</a:t>
            </a:r>
          </a:p>
          <a:p>
            <a:pPr>
              <a:spcBef>
                <a:spcPts val="1050"/>
              </a:spcBef>
              <a:spcAft>
                <a:spcPts val="1050"/>
              </a:spcAft>
              <a:buFontTx/>
              <a:buChar char="-"/>
            </a:pPr>
            <a:r>
              <a:rPr lang="en-IN" dirty="0">
                <a:solidFill>
                  <a:srgbClr val="000000"/>
                </a:solidFill>
                <a:effectLst/>
              </a:rPr>
              <a:t>Iraq has many incoming edges but only </a:t>
            </a:r>
            <a:r>
              <a:rPr lang="en-IN" sz="18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1</a:t>
            </a:r>
            <a:r>
              <a:rPr lang="en-IN" dirty="0">
                <a:solidFill>
                  <a:srgbClr val="000000"/>
                </a:solidFill>
                <a:effectLst/>
              </a:rPr>
              <a:t> outgoing edge, directed to Qatar.</a:t>
            </a:r>
          </a:p>
          <a:p>
            <a:pPr marL="0" indent="0">
              <a:spcBef>
                <a:spcPts val="1050"/>
              </a:spcBef>
              <a:spcAft>
                <a:spcPts val="1050"/>
              </a:spcAft>
              <a:buNone/>
            </a:pPr>
            <a:r>
              <a:rPr lang="en-IN" dirty="0">
                <a:solidFill>
                  <a:srgbClr val="000000"/>
                </a:solidFill>
                <a:effectLst/>
              </a:rPr>
              <a:t>Given historical trends, it's only a matter of time before these outgoing edge countries truly live up to the term dead-end (emphasis on dead and end) once the US inevitably swoops in to "liberate" some more oil and destabilize the Middle East in the name of freedom™ (</a:t>
            </a:r>
            <a:r>
              <a:rPr lang="en-IN" b="1" dirty="0">
                <a:solidFill>
                  <a:srgbClr val="000000"/>
                </a:solidFill>
                <a:effectLst/>
              </a:rPr>
              <a:t>RAAAHHHH! </a:t>
            </a:r>
            <a:r>
              <a:rPr lang="en-IN" i="1" dirty="0">
                <a:solidFill>
                  <a:srgbClr val="000000"/>
                </a:solidFill>
              </a:rPr>
              <a:t>W</a:t>
            </a:r>
            <a:r>
              <a:rPr lang="en-IN" i="1" dirty="0">
                <a:solidFill>
                  <a:srgbClr val="000000"/>
                </a:solidFill>
                <a:effectLst/>
              </a:rPr>
              <a:t>HAT THE HELL IS A KILOMETER?!).</a:t>
            </a:r>
          </a:p>
          <a:p>
            <a:pPr marL="0" indent="0">
              <a:buNone/>
            </a:pPr>
            <a:endParaRPr lang="en-US" dirty="0"/>
          </a:p>
        </p:txBody>
      </p:sp>
    </p:spTree>
    <p:extLst>
      <p:ext uri="{BB962C8B-B14F-4D97-AF65-F5344CB8AC3E}">
        <p14:creationId xmlns:p14="http://schemas.microsoft.com/office/powerpoint/2010/main" val="4131954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66AC32-F3F1-C23D-9428-B571C5A2C5F0}"/>
              </a:ext>
            </a:extLst>
          </p:cNvPr>
          <p:cNvSpPr>
            <a:spLocks noGrp="1"/>
          </p:cNvSpPr>
          <p:nvPr>
            <p:ph idx="1"/>
          </p:nvPr>
        </p:nvSpPr>
        <p:spPr>
          <a:xfrm>
            <a:off x="447816" y="601200"/>
            <a:ext cx="11292840" cy="1426892"/>
          </a:xfrm>
        </p:spPr>
        <p:txBody>
          <a:bodyPr>
            <a:normAutofit/>
          </a:bodyPr>
          <a:lstStyle/>
          <a:p>
            <a:pPr marL="0" indent="0">
              <a:buNone/>
            </a:pPr>
            <a:r>
              <a:rPr lang="en-US" sz="1800" dirty="0"/>
              <a:t>Dead Ends are probably the most important nodes in the graph with respect to the game of atlas where one cannot repeat places. This implies that the number of orphans and dead ends are only bound to increase as the game continues. Dead Ends are important as it is a direct win condition, as there are no outgoing edges the opponent has no possible moves and loses automatically.</a:t>
            </a:r>
          </a:p>
        </p:txBody>
      </p:sp>
      <p:pic>
        <p:nvPicPr>
          <p:cNvPr id="12" name="Picture 11" descr="A blue and black line with a circle and arrows&#10;&#10;Description automatically generated with medium confidence">
            <a:extLst>
              <a:ext uri="{FF2B5EF4-FFF2-40B4-BE49-F238E27FC236}">
                <a16:creationId xmlns:a16="http://schemas.microsoft.com/office/drawing/2014/main" id="{758266BF-F42A-6F5D-74FC-BE2E1EAC3F51}"/>
              </a:ext>
            </a:extLst>
          </p:cNvPr>
          <p:cNvPicPr>
            <a:picLocks noChangeAspect="1"/>
          </p:cNvPicPr>
          <p:nvPr/>
        </p:nvPicPr>
        <p:blipFill>
          <a:blip r:embed="rId2"/>
          <a:stretch>
            <a:fillRect/>
          </a:stretch>
        </p:blipFill>
        <p:spPr>
          <a:xfrm>
            <a:off x="4703629" y="2428965"/>
            <a:ext cx="2563222" cy="2211966"/>
          </a:xfrm>
          <a:prstGeom prst="rect">
            <a:avLst/>
          </a:prstGeom>
          <a:ln>
            <a:solidFill>
              <a:schemeClr val="accent1"/>
            </a:solidFill>
          </a:ln>
        </p:spPr>
      </p:pic>
      <p:pic>
        <p:nvPicPr>
          <p:cNvPr id="14" name="Picture 13" descr="A blue dotted line with a point in the middle&#10;&#10;Description automatically generated">
            <a:extLst>
              <a:ext uri="{FF2B5EF4-FFF2-40B4-BE49-F238E27FC236}">
                <a16:creationId xmlns:a16="http://schemas.microsoft.com/office/drawing/2014/main" id="{FC94057E-2698-93C7-688C-ED2D849CCFC7}"/>
              </a:ext>
            </a:extLst>
          </p:cNvPr>
          <p:cNvPicPr>
            <a:picLocks noChangeAspect="1"/>
          </p:cNvPicPr>
          <p:nvPr/>
        </p:nvPicPr>
        <p:blipFill>
          <a:blip r:embed="rId3"/>
          <a:stretch>
            <a:fillRect/>
          </a:stretch>
        </p:blipFill>
        <p:spPr>
          <a:xfrm>
            <a:off x="1315095" y="2428965"/>
            <a:ext cx="2193378" cy="2211966"/>
          </a:xfrm>
          <a:prstGeom prst="rect">
            <a:avLst/>
          </a:prstGeom>
          <a:ln>
            <a:solidFill>
              <a:schemeClr val="accent1"/>
            </a:solidFill>
          </a:ln>
        </p:spPr>
      </p:pic>
      <p:pic>
        <p:nvPicPr>
          <p:cNvPr id="16" name="Picture 15" descr="A blue arrow pointing to a point&#10;&#10;Description automatically generated">
            <a:extLst>
              <a:ext uri="{FF2B5EF4-FFF2-40B4-BE49-F238E27FC236}">
                <a16:creationId xmlns:a16="http://schemas.microsoft.com/office/drawing/2014/main" id="{C7355436-7736-498A-AF7B-1C6BBF3D2BD1}"/>
              </a:ext>
            </a:extLst>
          </p:cNvPr>
          <p:cNvPicPr>
            <a:picLocks noChangeAspect="1"/>
          </p:cNvPicPr>
          <p:nvPr/>
        </p:nvPicPr>
        <p:blipFill>
          <a:blip r:embed="rId4"/>
          <a:stretch>
            <a:fillRect/>
          </a:stretch>
        </p:blipFill>
        <p:spPr>
          <a:xfrm>
            <a:off x="8462008" y="2428965"/>
            <a:ext cx="2414897" cy="2211965"/>
          </a:xfrm>
          <a:prstGeom prst="rect">
            <a:avLst/>
          </a:prstGeom>
          <a:ln>
            <a:solidFill>
              <a:schemeClr val="accent1"/>
            </a:solidFill>
          </a:ln>
        </p:spPr>
      </p:pic>
    </p:spTree>
    <p:extLst>
      <p:ext uri="{BB962C8B-B14F-4D97-AF65-F5344CB8AC3E}">
        <p14:creationId xmlns:p14="http://schemas.microsoft.com/office/powerpoint/2010/main" val="1036850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E7AAF8B-0F5C-480E-AD7F-61B572BC2D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229AD9-7753-DE14-193E-8FF223D850FD}"/>
              </a:ext>
            </a:extLst>
          </p:cNvPr>
          <p:cNvSpPr>
            <a:spLocks noGrp="1"/>
          </p:cNvSpPr>
          <p:nvPr>
            <p:ph type="title"/>
          </p:nvPr>
        </p:nvSpPr>
        <p:spPr>
          <a:xfrm>
            <a:off x="8179814" y="1107672"/>
            <a:ext cx="3427985" cy="955501"/>
          </a:xfrm>
        </p:spPr>
        <p:txBody>
          <a:bodyPr anchor="ctr">
            <a:normAutofit/>
          </a:bodyPr>
          <a:lstStyle/>
          <a:p>
            <a:r>
              <a:rPr lang="en-IN" sz="3000" dirty="0">
                <a:solidFill>
                  <a:schemeClr val="tx2"/>
                </a:solidFill>
                <a:effectLst/>
              </a:rPr>
              <a:t>Self Loops</a:t>
            </a:r>
            <a:endParaRPr lang="en-US" sz="3000" dirty="0">
              <a:solidFill>
                <a:schemeClr val="tx2"/>
              </a:solidFill>
            </a:endParaRPr>
          </a:p>
        </p:txBody>
      </p:sp>
      <p:grpSp>
        <p:nvGrpSpPr>
          <p:cNvPr id="28" name="Group 27">
            <a:extLst>
              <a:ext uri="{FF2B5EF4-FFF2-40B4-BE49-F238E27FC236}">
                <a16:creationId xmlns:a16="http://schemas.microsoft.com/office/drawing/2014/main" id="{D0A75A8D-4785-4CA5-A14A-881173E59A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9" name="Rectangle 18">
              <a:extLst>
                <a:ext uri="{FF2B5EF4-FFF2-40B4-BE49-F238E27FC236}">
                  <a16:creationId xmlns:a16="http://schemas.microsoft.com/office/drawing/2014/main" id="{5D87CD6A-6324-4649-948A-7C31B56F59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Rectangle 29">
              <a:extLst>
                <a:ext uri="{FF2B5EF4-FFF2-40B4-BE49-F238E27FC236}">
                  <a16:creationId xmlns:a16="http://schemas.microsoft.com/office/drawing/2014/main" id="{90AF8FAA-3EB3-4732-8F11-036D1C3543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Rectangle 20">
              <a:extLst>
                <a:ext uri="{FF2B5EF4-FFF2-40B4-BE49-F238E27FC236}">
                  <a16:creationId xmlns:a16="http://schemas.microsoft.com/office/drawing/2014/main" id="{B60472AB-69D5-43AB-B59B-2FF15C44A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3" name="Rectangle 22">
            <a:extLst>
              <a:ext uri="{FF2B5EF4-FFF2-40B4-BE49-F238E27FC236}">
                <a16:creationId xmlns:a16="http://schemas.microsoft.com/office/drawing/2014/main" id="{2F93AB8A-2A00-45EE-A99B-0BD72C9381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934" y="638174"/>
            <a:ext cx="3680469" cy="2828423"/>
          </a:xfrm>
          <a:prstGeom prst="rect">
            <a:avLst/>
          </a:prstGeom>
          <a:solidFill>
            <a:srgbClr val="FFFFFF"/>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ue lines and dots with black text&#10;&#10;Description automatically generated">
            <a:extLst>
              <a:ext uri="{FF2B5EF4-FFF2-40B4-BE49-F238E27FC236}">
                <a16:creationId xmlns:a16="http://schemas.microsoft.com/office/drawing/2014/main" id="{4BB1E5BC-7292-4411-4F0B-5CA1AA357764}"/>
              </a:ext>
            </a:extLst>
          </p:cNvPr>
          <p:cNvPicPr>
            <a:picLocks noChangeAspect="1"/>
          </p:cNvPicPr>
          <p:nvPr/>
        </p:nvPicPr>
        <p:blipFill>
          <a:blip r:embed="rId2"/>
          <a:stretch>
            <a:fillRect/>
          </a:stretch>
        </p:blipFill>
        <p:spPr>
          <a:xfrm>
            <a:off x="887113" y="971404"/>
            <a:ext cx="2815292" cy="2132584"/>
          </a:xfrm>
          <a:prstGeom prst="rect">
            <a:avLst/>
          </a:prstGeom>
          <a:ln>
            <a:solidFill>
              <a:schemeClr val="accent1"/>
            </a:solidFill>
          </a:ln>
        </p:spPr>
      </p:pic>
      <p:sp>
        <p:nvSpPr>
          <p:cNvPr id="25" name="Rectangle 24">
            <a:extLst>
              <a:ext uri="{FF2B5EF4-FFF2-40B4-BE49-F238E27FC236}">
                <a16:creationId xmlns:a16="http://schemas.microsoft.com/office/drawing/2014/main" id="{085423D1-38A6-4525-B06A-EFF54C1A50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5156" y="638174"/>
            <a:ext cx="3680469" cy="2828423"/>
          </a:xfrm>
          <a:prstGeom prst="rect">
            <a:avLst/>
          </a:prstGeom>
          <a:solidFill>
            <a:srgbClr val="FFFFFF"/>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lines on a white background&#10;&#10;Description automatically generated">
            <a:extLst>
              <a:ext uri="{FF2B5EF4-FFF2-40B4-BE49-F238E27FC236}">
                <a16:creationId xmlns:a16="http://schemas.microsoft.com/office/drawing/2014/main" id="{85EA7369-60B6-97AA-124D-FC9453B8543F}"/>
              </a:ext>
            </a:extLst>
          </p:cNvPr>
          <p:cNvPicPr>
            <a:picLocks noChangeAspect="1"/>
          </p:cNvPicPr>
          <p:nvPr/>
        </p:nvPicPr>
        <p:blipFill>
          <a:blip r:embed="rId3"/>
          <a:stretch>
            <a:fillRect/>
          </a:stretch>
        </p:blipFill>
        <p:spPr>
          <a:xfrm>
            <a:off x="4572507" y="1499270"/>
            <a:ext cx="3033384" cy="1076851"/>
          </a:xfrm>
          <a:prstGeom prst="rect">
            <a:avLst/>
          </a:prstGeom>
          <a:ln>
            <a:solidFill>
              <a:schemeClr val="accent1"/>
            </a:solidFill>
          </a:ln>
        </p:spPr>
      </p:pic>
      <p:sp>
        <p:nvSpPr>
          <p:cNvPr id="27" name="Rectangle 26">
            <a:extLst>
              <a:ext uri="{FF2B5EF4-FFF2-40B4-BE49-F238E27FC236}">
                <a16:creationId xmlns:a16="http://schemas.microsoft.com/office/drawing/2014/main" id="{6BF438C9-9278-43E6-A69C-3E42D23C47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100" y="3568647"/>
            <a:ext cx="3674304" cy="2828423"/>
          </a:xfrm>
          <a:prstGeom prst="rect">
            <a:avLst/>
          </a:prstGeom>
          <a:solidFill>
            <a:srgbClr val="FFFFFF"/>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lines and arrows&#10;&#10;Description automatically generated">
            <a:extLst>
              <a:ext uri="{FF2B5EF4-FFF2-40B4-BE49-F238E27FC236}">
                <a16:creationId xmlns:a16="http://schemas.microsoft.com/office/drawing/2014/main" id="{B1AA685B-58E6-450D-3250-03E21D5E7564}"/>
              </a:ext>
            </a:extLst>
          </p:cNvPr>
          <p:cNvPicPr>
            <a:picLocks noChangeAspect="1"/>
          </p:cNvPicPr>
          <p:nvPr/>
        </p:nvPicPr>
        <p:blipFill>
          <a:blip r:embed="rId4"/>
          <a:stretch>
            <a:fillRect/>
          </a:stretch>
        </p:blipFill>
        <p:spPr>
          <a:xfrm>
            <a:off x="778067" y="4130536"/>
            <a:ext cx="3033384" cy="1691111"/>
          </a:xfrm>
          <a:prstGeom prst="rect">
            <a:avLst/>
          </a:prstGeom>
          <a:ln>
            <a:solidFill>
              <a:schemeClr val="accent1"/>
            </a:solidFill>
          </a:ln>
        </p:spPr>
      </p:pic>
      <p:sp>
        <p:nvSpPr>
          <p:cNvPr id="29" name="Rectangle 28">
            <a:extLst>
              <a:ext uri="{FF2B5EF4-FFF2-40B4-BE49-F238E27FC236}">
                <a16:creationId xmlns:a16="http://schemas.microsoft.com/office/drawing/2014/main" id="{F0CA807A-93E5-44E0-BCB5-0466C5C3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5156" y="3568647"/>
            <a:ext cx="3680469" cy="2828423"/>
          </a:xfrm>
          <a:prstGeom prst="rect">
            <a:avLst/>
          </a:prstGeom>
          <a:solidFill>
            <a:srgbClr val="FFFFFF"/>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ue and white logo&#10;&#10;Description automatically generated">
            <a:extLst>
              <a:ext uri="{FF2B5EF4-FFF2-40B4-BE49-F238E27FC236}">
                <a16:creationId xmlns:a16="http://schemas.microsoft.com/office/drawing/2014/main" id="{88702360-B130-481D-18EC-B6FECA84E4E1}"/>
              </a:ext>
            </a:extLst>
          </p:cNvPr>
          <p:cNvPicPr>
            <a:picLocks noChangeAspect="1"/>
          </p:cNvPicPr>
          <p:nvPr/>
        </p:nvPicPr>
        <p:blipFill>
          <a:blip r:embed="rId5"/>
          <a:stretch>
            <a:fillRect/>
          </a:stretch>
        </p:blipFill>
        <p:spPr>
          <a:xfrm>
            <a:off x="4567124" y="4248080"/>
            <a:ext cx="3033384" cy="1456024"/>
          </a:xfrm>
          <a:prstGeom prst="rect">
            <a:avLst/>
          </a:prstGeom>
          <a:ln>
            <a:solidFill>
              <a:schemeClr val="accent1"/>
            </a:solidFill>
          </a:ln>
        </p:spPr>
      </p:pic>
      <p:sp>
        <p:nvSpPr>
          <p:cNvPr id="3" name="Content Placeholder 2">
            <a:extLst>
              <a:ext uri="{FF2B5EF4-FFF2-40B4-BE49-F238E27FC236}">
                <a16:creationId xmlns:a16="http://schemas.microsoft.com/office/drawing/2014/main" id="{DE4CE5D6-86F8-F298-62F2-3A4D11FFDF76}"/>
              </a:ext>
            </a:extLst>
          </p:cNvPr>
          <p:cNvSpPr>
            <a:spLocks noGrp="1"/>
          </p:cNvSpPr>
          <p:nvPr>
            <p:ph idx="1"/>
          </p:nvPr>
        </p:nvSpPr>
        <p:spPr>
          <a:xfrm>
            <a:off x="8179814" y="2150533"/>
            <a:ext cx="3427985" cy="3708266"/>
          </a:xfrm>
        </p:spPr>
        <p:txBody>
          <a:bodyPr>
            <a:normAutofit/>
          </a:bodyPr>
          <a:lstStyle/>
          <a:p>
            <a:pPr marL="0" indent="0">
              <a:buNone/>
            </a:pPr>
            <a:r>
              <a:rPr lang="en-IN" sz="2000" dirty="0">
                <a:effectLst/>
              </a:rPr>
              <a:t>Places that start and end with the same alphabet form self loops - an edge that starts and ends at the same node. </a:t>
            </a:r>
          </a:p>
          <a:p>
            <a:pPr marL="0" indent="0">
              <a:buNone/>
            </a:pPr>
            <a:endParaRPr lang="en-IN" sz="2000" dirty="0"/>
          </a:p>
          <a:p>
            <a:pPr marL="0" indent="0">
              <a:buNone/>
            </a:pPr>
            <a:r>
              <a:rPr lang="en-US" sz="2000" dirty="0"/>
              <a:t>Not of much significance to the game since places can't be repeated but was an interesting find.</a:t>
            </a:r>
          </a:p>
        </p:txBody>
      </p:sp>
    </p:spTree>
    <p:extLst>
      <p:ext uri="{BB962C8B-B14F-4D97-AF65-F5344CB8AC3E}">
        <p14:creationId xmlns:p14="http://schemas.microsoft.com/office/powerpoint/2010/main" val="35018207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94EED-5BB4-B402-82FE-BA32B0FA3379}"/>
              </a:ext>
            </a:extLst>
          </p:cNvPr>
          <p:cNvSpPr>
            <a:spLocks noGrp="1"/>
          </p:cNvSpPr>
          <p:nvPr>
            <p:ph type="title"/>
          </p:nvPr>
        </p:nvSpPr>
        <p:spPr/>
        <p:txBody>
          <a:bodyPr>
            <a:normAutofit/>
          </a:bodyPr>
          <a:lstStyle/>
          <a:p>
            <a:r>
              <a:rPr lang="en-IN" sz="3000" dirty="0">
                <a:effectLst/>
              </a:rPr>
              <a:t>Graph Diameter</a:t>
            </a:r>
            <a:endParaRPr lang="en-US" sz="3000" dirty="0"/>
          </a:p>
        </p:txBody>
      </p:sp>
      <p:sp>
        <p:nvSpPr>
          <p:cNvPr id="3" name="Content Placeholder 2">
            <a:extLst>
              <a:ext uri="{FF2B5EF4-FFF2-40B4-BE49-F238E27FC236}">
                <a16:creationId xmlns:a16="http://schemas.microsoft.com/office/drawing/2014/main" id="{80921C5B-08F7-67FD-34FD-D2863A816739}"/>
              </a:ext>
            </a:extLst>
          </p:cNvPr>
          <p:cNvSpPr>
            <a:spLocks noGrp="1"/>
          </p:cNvSpPr>
          <p:nvPr>
            <p:ph idx="1"/>
          </p:nvPr>
        </p:nvSpPr>
        <p:spPr>
          <a:xfrm>
            <a:off x="451945" y="1996965"/>
            <a:ext cx="11288110" cy="588580"/>
          </a:xfrm>
        </p:spPr>
        <p:txBody>
          <a:bodyPr>
            <a:noAutofit/>
          </a:bodyPr>
          <a:lstStyle/>
          <a:p>
            <a:pPr marL="0" indent="0">
              <a:spcBef>
                <a:spcPts val="1050"/>
              </a:spcBef>
              <a:spcAft>
                <a:spcPts val="1050"/>
              </a:spcAft>
              <a:buNone/>
            </a:pPr>
            <a:r>
              <a:rPr lang="en-IN" dirty="0">
                <a:solidFill>
                  <a:srgbClr val="000000"/>
                </a:solidFill>
                <a:effectLst/>
              </a:rPr>
              <a:t>Graph diameter is defined as the longest shortest path between any two nodes of a graph. </a:t>
            </a:r>
          </a:p>
          <a:p>
            <a:pPr marL="0" indent="0">
              <a:spcBef>
                <a:spcPts val="1050"/>
              </a:spcBef>
              <a:spcAft>
                <a:spcPts val="1050"/>
              </a:spcAft>
              <a:buNone/>
            </a:pPr>
            <a:r>
              <a:rPr lang="en-IN" dirty="0">
                <a:solidFill>
                  <a:srgbClr val="000000"/>
                </a:solidFill>
                <a:effectLst/>
              </a:rPr>
              <a:t>The graph diameter for the graphs are as follows:  </a:t>
            </a:r>
          </a:p>
        </p:txBody>
      </p:sp>
      <p:sp>
        <p:nvSpPr>
          <p:cNvPr id="4" name="TextBox 3">
            <a:extLst>
              <a:ext uri="{FF2B5EF4-FFF2-40B4-BE49-F238E27FC236}">
                <a16:creationId xmlns:a16="http://schemas.microsoft.com/office/drawing/2014/main" id="{E3E33C3C-FC98-1644-E35C-6518E7008961}"/>
              </a:ext>
            </a:extLst>
          </p:cNvPr>
          <p:cNvSpPr txBox="1"/>
          <p:nvPr/>
        </p:nvSpPr>
        <p:spPr>
          <a:xfrm>
            <a:off x="451944" y="2833761"/>
            <a:ext cx="4130565" cy="2587888"/>
          </a:xfrm>
          <a:prstGeom prst="rect">
            <a:avLst/>
          </a:prstGeom>
          <a:noFill/>
        </p:spPr>
        <p:txBody>
          <a:bodyPr wrap="square" rtlCol="0">
            <a:spAutoFit/>
          </a:bodyPr>
          <a:lstStyle/>
          <a:p>
            <a:pPr marL="0" indent="0">
              <a:spcBef>
                <a:spcPts val="1050"/>
              </a:spcBef>
              <a:spcAft>
                <a:spcPts val="1050"/>
              </a:spcAft>
              <a:buNone/>
            </a:pPr>
            <a:r>
              <a:rPr lang="en-IN" sz="1400" dirty="0">
                <a:effectLst/>
              </a:rPr>
              <a:t>Diameter of Country Graph: 7   </a:t>
            </a:r>
          </a:p>
          <a:p>
            <a:pPr marL="0" indent="0">
              <a:spcBef>
                <a:spcPts val="1050"/>
              </a:spcBef>
              <a:spcAft>
                <a:spcPts val="1050"/>
              </a:spcAft>
              <a:buNone/>
            </a:pPr>
            <a:r>
              <a:rPr lang="en-IN" sz="1400" dirty="0">
                <a:effectLst/>
              </a:rPr>
              <a:t>Start Node: Iraq   </a:t>
            </a:r>
          </a:p>
          <a:p>
            <a:pPr marL="0" indent="0">
              <a:spcBef>
                <a:spcPts val="1050"/>
              </a:spcBef>
              <a:spcAft>
                <a:spcPts val="1050"/>
              </a:spcAft>
              <a:buNone/>
            </a:pPr>
            <a:r>
              <a:rPr lang="en-IN" sz="1400" dirty="0">
                <a:effectLst/>
              </a:rPr>
              <a:t>End Node: The Bahamas </a:t>
            </a:r>
          </a:p>
          <a:p>
            <a:pPr marL="0" indent="0">
              <a:spcBef>
                <a:spcPts val="1050"/>
              </a:spcBef>
              <a:spcAft>
                <a:spcPts val="1050"/>
              </a:spcAft>
              <a:buNone/>
            </a:pPr>
            <a:r>
              <a:rPr lang="en-IN" sz="1400" dirty="0">
                <a:effectLst/>
              </a:rPr>
              <a:t>Longest Shortest Path: Iraq → Qatar → Republic of the Congo → Oman → Nauru → Ukraine → Egypt → The Bahamas</a:t>
            </a:r>
          </a:p>
          <a:p>
            <a:endParaRPr lang="en-US" sz="1400" dirty="0"/>
          </a:p>
        </p:txBody>
      </p:sp>
      <p:sp>
        <p:nvSpPr>
          <p:cNvPr id="6" name="TextBox 5">
            <a:extLst>
              <a:ext uri="{FF2B5EF4-FFF2-40B4-BE49-F238E27FC236}">
                <a16:creationId xmlns:a16="http://schemas.microsoft.com/office/drawing/2014/main" id="{640606A9-0994-00E0-03EE-F0A142F8EBC5}"/>
              </a:ext>
            </a:extLst>
          </p:cNvPr>
          <p:cNvSpPr txBox="1"/>
          <p:nvPr/>
        </p:nvSpPr>
        <p:spPr>
          <a:xfrm>
            <a:off x="4703378" y="2875473"/>
            <a:ext cx="3531476" cy="2231380"/>
          </a:xfrm>
          <a:prstGeom prst="rect">
            <a:avLst/>
          </a:prstGeom>
          <a:noFill/>
        </p:spPr>
        <p:txBody>
          <a:bodyPr wrap="square">
            <a:spAutoFit/>
          </a:bodyPr>
          <a:lstStyle/>
          <a:p>
            <a:pPr>
              <a:spcBef>
                <a:spcPts val="1050"/>
              </a:spcBef>
              <a:spcAft>
                <a:spcPts val="1050"/>
              </a:spcAft>
            </a:pPr>
            <a:r>
              <a:rPr lang="en-IN" sz="1400" dirty="0">
                <a:effectLst/>
              </a:rPr>
              <a:t>Diameter of City Graph: 6</a:t>
            </a:r>
          </a:p>
          <a:p>
            <a:pPr>
              <a:spcBef>
                <a:spcPts val="1050"/>
              </a:spcBef>
              <a:spcAft>
                <a:spcPts val="1050"/>
              </a:spcAft>
            </a:pPr>
            <a:r>
              <a:rPr lang="en-IN" sz="1400" dirty="0">
                <a:effectLst/>
              </a:rPr>
              <a:t>Start Node: Ouagadougou</a:t>
            </a:r>
          </a:p>
          <a:p>
            <a:pPr>
              <a:spcBef>
                <a:spcPts val="1050"/>
              </a:spcBef>
              <a:spcAft>
                <a:spcPts val="1050"/>
              </a:spcAft>
            </a:pPr>
            <a:r>
              <a:rPr lang="en-IN" sz="1400" dirty="0">
                <a:effectLst/>
              </a:rPr>
              <a:t>End Node: Xi-an</a:t>
            </a:r>
          </a:p>
          <a:p>
            <a:pPr>
              <a:spcBef>
                <a:spcPts val="1050"/>
              </a:spcBef>
              <a:spcAft>
                <a:spcPts val="1050"/>
              </a:spcAft>
            </a:pPr>
            <a:r>
              <a:rPr lang="en-IN" sz="1400" dirty="0">
                <a:effectLst/>
              </a:rPr>
              <a:t>Longest Shortest Path: Ouagadougou → Urumqi → Istanbul → Luoyang → Gaziantep → Phoenix → Xi-an</a:t>
            </a:r>
          </a:p>
        </p:txBody>
      </p:sp>
      <p:sp>
        <p:nvSpPr>
          <p:cNvPr id="7" name="TextBox 6">
            <a:extLst>
              <a:ext uri="{FF2B5EF4-FFF2-40B4-BE49-F238E27FC236}">
                <a16:creationId xmlns:a16="http://schemas.microsoft.com/office/drawing/2014/main" id="{39028B6C-438A-D3EF-3FB6-57D885BEC7EE}"/>
              </a:ext>
            </a:extLst>
          </p:cNvPr>
          <p:cNvSpPr txBox="1"/>
          <p:nvPr/>
        </p:nvSpPr>
        <p:spPr>
          <a:xfrm>
            <a:off x="8355724" y="2883168"/>
            <a:ext cx="3384330" cy="2031325"/>
          </a:xfrm>
          <a:prstGeom prst="rect">
            <a:avLst/>
          </a:prstGeom>
          <a:noFill/>
        </p:spPr>
        <p:txBody>
          <a:bodyPr wrap="square" rtlCol="0">
            <a:spAutoFit/>
          </a:bodyPr>
          <a:lstStyle/>
          <a:p>
            <a:r>
              <a:rPr lang="en-IN" sz="1400" dirty="0">
                <a:effectLst/>
              </a:rPr>
              <a:t>Diameter of Combined Graph: 5</a:t>
            </a:r>
          </a:p>
          <a:p>
            <a:endParaRPr lang="en-IN" sz="1400" dirty="0">
              <a:effectLst/>
            </a:endParaRPr>
          </a:p>
          <a:p>
            <a:r>
              <a:rPr lang="en-IN" sz="1400" dirty="0">
                <a:effectLst/>
              </a:rPr>
              <a:t>Start Node: Nauru</a:t>
            </a:r>
          </a:p>
          <a:p>
            <a:endParaRPr lang="en-IN" sz="1400" dirty="0">
              <a:effectLst/>
            </a:endParaRPr>
          </a:p>
          <a:p>
            <a:r>
              <a:rPr lang="en-IN" sz="1400" dirty="0">
                <a:effectLst/>
              </a:rPr>
              <a:t>End Node: Xi-an</a:t>
            </a:r>
          </a:p>
          <a:p>
            <a:endParaRPr lang="en-IN" sz="1400" dirty="0">
              <a:effectLst/>
            </a:endParaRPr>
          </a:p>
          <a:p>
            <a:r>
              <a:rPr lang="en-IN" sz="1400" dirty="0">
                <a:effectLst/>
              </a:rPr>
              <a:t>Longest Shortest Path: Nauru → Uganda → Anyang → Gaziantep → Phoenix → Xi-an</a:t>
            </a:r>
            <a:br>
              <a:rPr lang="en-IN" sz="1400" dirty="0">
                <a:effectLst/>
              </a:rPr>
            </a:br>
            <a:endParaRPr lang="en-US" sz="1400" dirty="0"/>
          </a:p>
        </p:txBody>
      </p:sp>
      <p:sp>
        <p:nvSpPr>
          <p:cNvPr id="8" name="TextBox 7">
            <a:extLst>
              <a:ext uri="{FF2B5EF4-FFF2-40B4-BE49-F238E27FC236}">
                <a16:creationId xmlns:a16="http://schemas.microsoft.com/office/drawing/2014/main" id="{34489C36-D0AF-4FD1-56DE-F0A7040893C8}"/>
              </a:ext>
            </a:extLst>
          </p:cNvPr>
          <p:cNvSpPr txBox="1"/>
          <p:nvPr/>
        </p:nvSpPr>
        <p:spPr>
          <a:xfrm>
            <a:off x="407153" y="5212115"/>
            <a:ext cx="11203655" cy="1200329"/>
          </a:xfrm>
          <a:prstGeom prst="rect">
            <a:avLst/>
          </a:prstGeom>
          <a:noFill/>
        </p:spPr>
        <p:txBody>
          <a:bodyPr wrap="square" rtlCol="0">
            <a:spAutoFit/>
          </a:bodyPr>
          <a:lstStyle/>
          <a:p>
            <a:r>
              <a:rPr lang="en-IN" dirty="0">
                <a:effectLst/>
              </a:rPr>
              <a:t>A small diameter means the game reaches a trap quickly, while a large diameter means the game can go on for many turns.</a:t>
            </a:r>
          </a:p>
          <a:p>
            <a:r>
              <a:rPr lang="en-US" dirty="0"/>
              <a:t>The graph diameter reduces with graph complexity because </a:t>
            </a:r>
            <a:r>
              <a:rPr lang="en-IN" b="0" i="0" u="none" strike="noStrike" dirty="0">
                <a:effectLst/>
              </a:rPr>
              <a:t>a more complex graph will have more connections between its nodes, allowing for shorter paths between any two points, thus reducing the diameter.</a:t>
            </a:r>
            <a:endParaRPr lang="en-US" dirty="0"/>
          </a:p>
        </p:txBody>
      </p:sp>
    </p:spTree>
    <p:extLst>
      <p:ext uri="{BB962C8B-B14F-4D97-AF65-F5344CB8AC3E}">
        <p14:creationId xmlns:p14="http://schemas.microsoft.com/office/powerpoint/2010/main" val="4123392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7578F-9FE3-C884-FD3D-AC94BDB84C7D}"/>
              </a:ext>
            </a:extLst>
          </p:cNvPr>
          <p:cNvSpPr>
            <a:spLocks noGrp="1"/>
          </p:cNvSpPr>
          <p:nvPr>
            <p:ph type="title"/>
          </p:nvPr>
        </p:nvSpPr>
        <p:spPr/>
        <p:txBody>
          <a:bodyPr>
            <a:normAutofit/>
          </a:bodyPr>
          <a:lstStyle/>
          <a:p>
            <a:r>
              <a:rPr lang="en-IN" sz="3000" dirty="0">
                <a:effectLst/>
              </a:rPr>
              <a:t>Longest Acyclic Path</a:t>
            </a:r>
            <a:endParaRPr lang="en-US" sz="3000" dirty="0"/>
          </a:p>
        </p:txBody>
      </p:sp>
      <p:sp>
        <p:nvSpPr>
          <p:cNvPr id="3" name="Content Placeholder 2">
            <a:extLst>
              <a:ext uri="{FF2B5EF4-FFF2-40B4-BE49-F238E27FC236}">
                <a16:creationId xmlns:a16="http://schemas.microsoft.com/office/drawing/2014/main" id="{862321DB-C06A-2F42-4698-0EE065B24CEF}"/>
              </a:ext>
            </a:extLst>
          </p:cNvPr>
          <p:cNvSpPr>
            <a:spLocks noGrp="1"/>
          </p:cNvSpPr>
          <p:nvPr>
            <p:ph idx="1"/>
          </p:nvPr>
        </p:nvSpPr>
        <p:spPr>
          <a:xfrm>
            <a:off x="438580" y="1920438"/>
            <a:ext cx="11314396" cy="1508562"/>
          </a:xfrm>
        </p:spPr>
        <p:txBody>
          <a:bodyPr>
            <a:noAutofit/>
          </a:bodyPr>
          <a:lstStyle/>
          <a:p>
            <a:pPr marL="0" indent="0">
              <a:spcBef>
                <a:spcPts val="1050"/>
              </a:spcBef>
              <a:spcAft>
                <a:spcPts val="1050"/>
              </a:spcAft>
              <a:buNone/>
            </a:pPr>
            <a:r>
              <a:rPr lang="en-IN" dirty="0">
                <a:solidFill>
                  <a:srgbClr val="000000"/>
                </a:solidFill>
                <a:effectLst/>
              </a:rPr>
              <a:t>In the country graph, longest acyclic path is shorter due to fewer countries means fewer long chains. In the city graph, longest acyclic path is longer </a:t>
            </a:r>
            <a:r>
              <a:rPr lang="en-IN" dirty="0">
                <a:solidFill>
                  <a:srgbClr val="000000"/>
                </a:solidFill>
              </a:rPr>
              <a:t>due to </a:t>
            </a:r>
            <a:r>
              <a:rPr lang="en-IN" dirty="0">
                <a:solidFill>
                  <a:srgbClr val="000000"/>
                </a:solidFill>
                <a:effectLst/>
              </a:rPr>
              <a:t>more data allows for more extended sequences. </a:t>
            </a:r>
          </a:p>
          <a:p>
            <a:pPr marL="0" indent="0">
              <a:spcBef>
                <a:spcPts val="1050"/>
              </a:spcBef>
              <a:spcAft>
                <a:spcPts val="1050"/>
              </a:spcAft>
              <a:buNone/>
            </a:pPr>
            <a:r>
              <a:rPr lang="en-IN" dirty="0">
                <a:solidFill>
                  <a:srgbClr val="000000"/>
                </a:solidFill>
                <a:effectLst/>
              </a:rPr>
              <a:t>The longest path without cycles helps determine the best strategy for staying in the game the longest. If a player avoids loops and stays on the longest path, they can maximize their number of turns.</a:t>
            </a:r>
          </a:p>
        </p:txBody>
      </p:sp>
      <p:sp>
        <p:nvSpPr>
          <p:cNvPr id="5" name="TextBox 4">
            <a:extLst>
              <a:ext uri="{FF2B5EF4-FFF2-40B4-BE49-F238E27FC236}">
                <a16:creationId xmlns:a16="http://schemas.microsoft.com/office/drawing/2014/main" id="{956705AD-4C51-99B2-3291-6F03B0A99107}"/>
              </a:ext>
            </a:extLst>
          </p:cNvPr>
          <p:cNvSpPr txBox="1"/>
          <p:nvPr/>
        </p:nvSpPr>
        <p:spPr>
          <a:xfrm>
            <a:off x="438580" y="3864314"/>
            <a:ext cx="3082198" cy="2546851"/>
          </a:xfrm>
          <a:prstGeom prst="rect">
            <a:avLst/>
          </a:prstGeom>
          <a:noFill/>
        </p:spPr>
        <p:txBody>
          <a:bodyPr wrap="square" rtlCol="0">
            <a:spAutoFit/>
          </a:bodyPr>
          <a:lstStyle/>
          <a:p>
            <a:pPr>
              <a:spcBef>
                <a:spcPts val="1050"/>
              </a:spcBef>
              <a:spcAft>
                <a:spcPts val="1050"/>
              </a:spcAft>
            </a:pPr>
            <a:r>
              <a:rPr lang="en-IN" sz="1200" dirty="0">
                <a:solidFill>
                  <a:srgbClr val="000000"/>
                </a:solidFill>
                <a:effectLst/>
              </a:rPr>
              <a:t>Longest Path in Country Graph: 25 steps</a:t>
            </a:r>
          </a:p>
          <a:p>
            <a:pPr>
              <a:spcBef>
                <a:spcPts val="1050"/>
              </a:spcBef>
              <a:spcAft>
                <a:spcPts val="1050"/>
              </a:spcAft>
            </a:pPr>
            <a:r>
              <a:rPr lang="en-IN" sz="1200" dirty="0">
                <a:solidFill>
                  <a:srgbClr val="000000"/>
                </a:solidFill>
                <a:effectLst/>
              </a:rPr>
              <a:t>Kuwait → Thailand → Dominican Republic → Czech Republic → Chad → Djibouti → Israel → Laos → Solomon Islands → Seychelles → Sao Tome and Principe → Egypt → The Bahamas → South Korea → Austria → Australia → Armenia → Argentina → Antigua and Barbuda → Angola → Andorra → Algeria → Albania → Azerbaijan → North Korea → Afghanistan</a:t>
            </a:r>
          </a:p>
          <a:p>
            <a:endParaRPr lang="en-US" sz="1200" dirty="0"/>
          </a:p>
        </p:txBody>
      </p:sp>
      <p:sp>
        <p:nvSpPr>
          <p:cNvPr id="6" name="TextBox 5">
            <a:extLst>
              <a:ext uri="{FF2B5EF4-FFF2-40B4-BE49-F238E27FC236}">
                <a16:creationId xmlns:a16="http://schemas.microsoft.com/office/drawing/2014/main" id="{CC067AEB-FE58-817C-DF7C-8CA8612DF36B}"/>
              </a:ext>
            </a:extLst>
          </p:cNvPr>
          <p:cNvSpPr txBox="1"/>
          <p:nvPr/>
        </p:nvSpPr>
        <p:spPr>
          <a:xfrm>
            <a:off x="3622954" y="3763038"/>
            <a:ext cx="3780380" cy="2590453"/>
          </a:xfrm>
          <a:prstGeom prst="rect">
            <a:avLst/>
          </a:prstGeom>
          <a:noFill/>
        </p:spPr>
        <p:txBody>
          <a:bodyPr wrap="square" rtlCol="0">
            <a:spAutoFit/>
          </a:bodyPr>
          <a:lstStyle/>
          <a:p>
            <a:pPr>
              <a:spcBef>
                <a:spcPts val="1050"/>
              </a:spcBef>
              <a:spcAft>
                <a:spcPts val="1050"/>
              </a:spcAft>
            </a:pPr>
            <a:r>
              <a:rPr lang="en-IN" sz="1200" dirty="0">
                <a:solidFill>
                  <a:srgbClr val="000000"/>
                </a:solidFill>
                <a:effectLst/>
              </a:rPr>
              <a:t>Longest Path in City Graph: 46 steps</a:t>
            </a:r>
          </a:p>
          <a:p>
            <a:pPr>
              <a:spcBef>
                <a:spcPts val="1050"/>
              </a:spcBef>
              <a:spcAft>
                <a:spcPts val="1050"/>
              </a:spcAft>
            </a:pPr>
            <a:r>
              <a:rPr lang="en-IN" sz="1200" dirty="0">
                <a:solidFill>
                  <a:srgbClr val="000000"/>
                </a:solidFill>
                <a:effectLst/>
              </a:rPr>
              <a:t>Visakhapatnam → Malappuram → Munich → Hohhot → Tashkent → Thiruvananthapuram → Madrid → Dhanbad → Dar es Salaam → Minsk → Krasnoyarsk → Khartoum → Manchester → Raipur → Riyadh → Harare → Esfahan → Nanyang Henan → Nouakchott → Tianjin → Novosibirsk → Kabul → London → Naples → Seoul → Lagos → Shenyang → Gaoxiong → Guiyang → Guatemala City → Yangon → Nagoya → Aba → Astana → Antalya → Adana → Agra → Accra → Abuja → Ankara → Alexandria → Addis Ababa → Ahmedabad → Dubai → Izmir → Rio de Janeiro → Osaka</a:t>
            </a:r>
          </a:p>
        </p:txBody>
      </p:sp>
      <p:sp>
        <p:nvSpPr>
          <p:cNvPr id="7" name="TextBox 6">
            <a:extLst>
              <a:ext uri="{FF2B5EF4-FFF2-40B4-BE49-F238E27FC236}">
                <a16:creationId xmlns:a16="http://schemas.microsoft.com/office/drawing/2014/main" id="{D0B312D0-55D7-8BB4-1316-CF0C7D7D0D78}"/>
              </a:ext>
            </a:extLst>
          </p:cNvPr>
          <p:cNvSpPr txBox="1"/>
          <p:nvPr/>
        </p:nvSpPr>
        <p:spPr>
          <a:xfrm>
            <a:off x="7505511" y="3429000"/>
            <a:ext cx="4247465" cy="3470181"/>
          </a:xfrm>
          <a:prstGeom prst="rect">
            <a:avLst/>
          </a:prstGeom>
          <a:noFill/>
        </p:spPr>
        <p:txBody>
          <a:bodyPr wrap="square" rtlCol="0">
            <a:spAutoFit/>
          </a:bodyPr>
          <a:lstStyle/>
          <a:p>
            <a:pPr>
              <a:spcBef>
                <a:spcPts val="1050"/>
              </a:spcBef>
              <a:spcAft>
                <a:spcPts val="1050"/>
              </a:spcAft>
            </a:pPr>
            <a:r>
              <a:rPr lang="en-IN" sz="1200" dirty="0">
                <a:solidFill>
                  <a:srgbClr val="000000"/>
                </a:solidFill>
                <a:effectLst/>
              </a:rPr>
              <a:t>Longest Path in Combined Graph: 60 steps</a:t>
            </a:r>
          </a:p>
          <a:p>
            <a:pPr>
              <a:spcBef>
                <a:spcPts val="1050"/>
              </a:spcBef>
              <a:spcAft>
                <a:spcPts val="1050"/>
              </a:spcAft>
            </a:pPr>
            <a:r>
              <a:rPr lang="en-IN" sz="1200" dirty="0">
                <a:solidFill>
                  <a:srgbClr val="000000"/>
                </a:solidFill>
                <a:effectLst/>
              </a:rPr>
              <a:t>Bangkok → Krasnoyarsk → Karaj → Jinzhou → Uruguay → Yichang → Gaoxiong → Guiyang → Germany → Yancheng Jiangsu → Ulaanbaatar → Raipur → Rabat → Tashkent → Thailand → Dhanbad → Dominican Republic → Czech Republic → Chad → Denmark → Kosovo → Omsk → Kabul → Lucknow → West Yorkshire → Egypt → Thiruvananthapuram → Malappuram → Madagascar → Riyadh → Haiti → Iceland → Damascus → Solomon Islands → Seychelles → Saint Vincent and the Grenadines → Saint Kitts and Nevis → South Korea → Aba → Astana → Antalya → Adana → Agra → Accra → Abuja → Ankara → Alexandria → Addis Ababa → Austria → Australia → Armenia → Argentina → Antigua and Barbuda → Angola → Andorra → Algeria → Albania → Azerbaijan → Nanyang Henan → North Korea → Afghanistan</a:t>
            </a:r>
          </a:p>
          <a:p>
            <a:endParaRPr lang="en-US" sz="1200" dirty="0"/>
          </a:p>
        </p:txBody>
      </p:sp>
    </p:spTree>
    <p:extLst>
      <p:ext uri="{BB962C8B-B14F-4D97-AF65-F5344CB8AC3E}">
        <p14:creationId xmlns:p14="http://schemas.microsoft.com/office/powerpoint/2010/main" val="787910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6A353-627C-48F9-595C-8C9510E18FD9}"/>
              </a:ext>
            </a:extLst>
          </p:cNvPr>
          <p:cNvSpPr>
            <a:spLocks noGrp="1"/>
          </p:cNvSpPr>
          <p:nvPr>
            <p:ph type="title"/>
          </p:nvPr>
        </p:nvSpPr>
        <p:spPr/>
        <p:txBody>
          <a:bodyPr/>
          <a:lstStyle/>
          <a:p>
            <a:r>
              <a:rPr lang="en-US" dirty="0"/>
              <a:t>Strategies</a:t>
            </a:r>
          </a:p>
        </p:txBody>
      </p:sp>
      <p:sp>
        <p:nvSpPr>
          <p:cNvPr id="3" name="Content Placeholder 2">
            <a:extLst>
              <a:ext uri="{FF2B5EF4-FFF2-40B4-BE49-F238E27FC236}">
                <a16:creationId xmlns:a16="http://schemas.microsoft.com/office/drawing/2014/main" id="{7DEBB30F-835D-976B-59A7-68F180D49214}"/>
              </a:ext>
            </a:extLst>
          </p:cNvPr>
          <p:cNvSpPr>
            <a:spLocks noGrp="1"/>
          </p:cNvSpPr>
          <p:nvPr>
            <p:ph idx="1"/>
          </p:nvPr>
        </p:nvSpPr>
        <p:spPr>
          <a:xfrm>
            <a:off x="581193" y="1929468"/>
            <a:ext cx="11029615" cy="4563611"/>
          </a:xfrm>
        </p:spPr>
        <p:txBody>
          <a:bodyPr>
            <a:noAutofit/>
          </a:bodyPr>
          <a:lstStyle/>
          <a:p>
            <a:r>
              <a:rPr lang="en-US" dirty="0">
                <a:solidFill>
                  <a:schemeClr val="tx1"/>
                </a:solidFill>
              </a:rPr>
              <a:t>Dead-Ends are win conditions leaving the opponent with no moves. Always choose a dead-end node when possible.</a:t>
            </a:r>
          </a:p>
          <a:p>
            <a:r>
              <a:rPr lang="en-US" dirty="0">
                <a:solidFill>
                  <a:schemeClr val="tx1"/>
                </a:solidFill>
              </a:rPr>
              <a:t>Minimize the chances of the opponent from trapping you in a dead-end, opt for move that has the least outgoing edges to dead-end nodes.</a:t>
            </a:r>
          </a:p>
          <a:p>
            <a:r>
              <a:rPr lang="en-IN" dirty="0">
                <a:solidFill>
                  <a:srgbClr val="000000"/>
                </a:solidFill>
              </a:rPr>
              <a:t>H</a:t>
            </a:r>
            <a:r>
              <a:rPr lang="en-IN" i="0" u="none" strike="noStrike" dirty="0">
                <a:solidFill>
                  <a:srgbClr val="000000"/>
                </a:solidFill>
                <a:effectLst/>
              </a:rPr>
              <a:t>igh out-degree centrality node - </a:t>
            </a:r>
            <a:r>
              <a:rPr lang="en-US" dirty="0">
                <a:solidFill>
                  <a:schemeClr val="tx1"/>
                </a:solidFill>
              </a:rPr>
              <a:t>Once opted for the node with the least outgoing dead-ends, maximise the number of outgoing moves from that node to lower chance of opponent picking a dead-node. In the case where nodes having no dead-end edges exist, minimize the opponents moves.</a:t>
            </a:r>
          </a:p>
          <a:p>
            <a:r>
              <a:rPr lang="en-US" dirty="0">
                <a:solidFill>
                  <a:schemeClr val="tx1"/>
                </a:solidFill>
              </a:rPr>
              <a:t>Assuming there are multiple paths without dead-ends, check for SCCs to have </a:t>
            </a:r>
            <a:r>
              <a:rPr lang="en-IN" b="0" dirty="0">
                <a:solidFill>
                  <a:schemeClr val="tx1"/>
                </a:solidFill>
                <a:effectLst/>
              </a:rPr>
              <a:t>high survivability chance and good future move options.</a:t>
            </a:r>
          </a:p>
          <a:p>
            <a:r>
              <a:rPr lang="en-IN" b="0" i="0" u="none" strike="noStrike" dirty="0">
                <a:solidFill>
                  <a:srgbClr val="000000"/>
                </a:solidFill>
                <a:effectLst/>
                <a:latin typeface="-webkit-standard"/>
              </a:rPr>
              <a:t>Longest acyclic </a:t>
            </a:r>
            <a:r>
              <a:rPr lang="en-IN" dirty="0">
                <a:solidFill>
                  <a:srgbClr val="000000"/>
                </a:solidFill>
                <a:latin typeface="-webkit-standard"/>
              </a:rPr>
              <a:t>p</a:t>
            </a:r>
            <a:r>
              <a:rPr lang="en-IN" b="0" i="0" u="none" strike="noStrike" dirty="0">
                <a:solidFill>
                  <a:srgbClr val="000000"/>
                </a:solidFill>
                <a:effectLst/>
                <a:latin typeface="-webkit-standard"/>
              </a:rPr>
              <a:t>ath property can be used to maximise the numbe</a:t>
            </a:r>
            <a:r>
              <a:rPr lang="en-IN" dirty="0">
                <a:solidFill>
                  <a:srgbClr val="000000"/>
                </a:solidFill>
                <a:latin typeface="-webkit-standard"/>
              </a:rPr>
              <a:t>r of turns that can be played from that node onwards.</a:t>
            </a:r>
          </a:p>
          <a:p>
            <a:endParaRPr lang="en-IN" b="0" dirty="0">
              <a:solidFill>
                <a:schemeClr val="tx1"/>
              </a:solidFill>
              <a:effectLst/>
            </a:endParaRPr>
          </a:p>
        </p:txBody>
      </p:sp>
    </p:spTree>
    <p:extLst>
      <p:ext uri="{BB962C8B-B14F-4D97-AF65-F5344CB8AC3E}">
        <p14:creationId xmlns:p14="http://schemas.microsoft.com/office/powerpoint/2010/main" val="40373547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40E15F-4B55-577D-0724-2DB9983CABD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ABD5629D-DA90-4106-9A24-708B88D8DA3E}"/>
              </a:ext>
            </a:extLst>
          </p:cNvPr>
          <p:cNvSpPr/>
          <p:nvPr/>
        </p:nvSpPr>
        <p:spPr>
          <a:xfrm>
            <a:off x="458598" y="729842"/>
            <a:ext cx="11274804" cy="57716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latin typeface="+mj-lt"/>
              </a:rPr>
              <a:t>TASK 2 – COMMUNITY DETECTION</a:t>
            </a:r>
          </a:p>
        </p:txBody>
      </p:sp>
    </p:spTree>
    <p:extLst>
      <p:ext uri="{BB962C8B-B14F-4D97-AF65-F5344CB8AC3E}">
        <p14:creationId xmlns:p14="http://schemas.microsoft.com/office/powerpoint/2010/main" val="204345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3FF6B-05B9-953A-7F18-7B5C129693AE}"/>
              </a:ext>
            </a:extLst>
          </p:cNvPr>
          <p:cNvSpPr>
            <a:spLocks noGrp="1"/>
          </p:cNvSpPr>
          <p:nvPr>
            <p:ph type="title"/>
          </p:nvPr>
        </p:nvSpPr>
        <p:spPr/>
        <p:txBody>
          <a:bodyPr/>
          <a:lstStyle/>
          <a:p>
            <a:r>
              <a:rPr lang="en-US" dirty="0"/>
              <a:t>Girvan Newman </a:t>
            </a:r>
            <a:r>
              <a:rPr lang="en-IN" b="0" dirty="0">
                <a:effectLst/>
              </a:rPr>
              <a:t>(Edge Betweenness Centrality) </a:t>
            </a:r>
            <a:endParaRPr lang="en-US" dirty="0"/>
          </a:p>
        </p:txBody>
      </p:sp>
      <p:sp>
        <p:nvSpPr>
          <p:cNvPr id="3" name="Content Placeholder 2">
            <a:extLst>
              <a:ext uri="{FF2B5EF4-FFF2-40B4-BE49-F238E27FC236}">
                <a16:creationId xmlns:a16="http://schemas.microsoft.com/office/drawing/2014/main" id="{646ADA83-3742-9802-872D-0C14828E5118}"/>
              </a:ext>
            </a:extLst>
          </p:cNvPr>
          <p:cNvSpPr>
            <a:spLocks noGrp="1"/>
          </p:cNvSpPr>
          <p:nvPr>
            <p:ph idx="1"/>
          </p:nvPr>
        </p:nvSpPr>
        <p:spPr>
          <a:xfrm>
            <a:off x="581193" y="2106314"/>
            <a:ext cx="11029615" cy="2072721"/>
          </a:xfrm>
        </p:spPr>
        <p:txBody>
          <a:bodyPr>
            <a:noAutofit/>
          </a:bodyPr>
          <a:lstStyle/>
          <a:p>
            <a:pPr marL="0" indent="0">
              <a:buNone/>
            </a:pPr>
            <a:r>
              <a:rPr lang="en-IN" b="0" dirty="0">
                <a:solidFill>
                  <a:schemeClr val="tx1"/>
                </a:solidFill>
                <a:effectLst/>
              </a:rPr>
              <a:t>How it works –</a:t>
            </a:r>
            <a:br>
              <a:rPr lang="en-IN" b="0" dirty="0">
                <a:solidFill>
                  <a:schemeClr val="tx1"/>
                </a:solidFill>
                <a:effectLst/>
              </a:rPr>
            </a:br>
            <a:r>
              <a:rPr lang="en-IN" b="0" dirty="0">
                <a:solidFill>
                  <a:schemeClr val="tx1"/>
                </a:solidFill>
                <a:effectLst/>
              </a:rPr>
              <a:t>1. Compute the edge-betweenness centrality for each edge in the graph. Here edge-betweenness is the number of shortest paths between pairs of nodes that pass through it. This can be calculated by performing BFS for each node in the graph.</a:t>
            </a:r>
            <a:br>
              <a:rPr lang="en-IN" b="0" dirty="0">
                <a:solidFill>
                  <a:schemeClr val="tx1"/>
                </a:solidFill>
                <a:effectLst/>
              </a:rPr>
            </a:br>
            <a:r>
              <a:rPr lang="en-IN" b="0" dirty="0">
                <a:solidFill>
                  <a:schemeClr val="tx1"/>
                </a:solidFill>
                <a:effectLst/>
              </a:rPr>
              <a:t>2. Remove the edge(s) with the highest betweenness score. The removed edge(s) is expected to split the graph into different communities as it has high edge-betweenness.</a:t>
            </a:r>
            <a:br>
              <a:rPr lang="en-IN" b="0" dirty="0">
                <a:solidFill>
                  <a:schemeClr val="tx1"/>
                </a:solidFill>
                <a:effectLst/>
              </a:rPr>
            </a:br>
            <a:r>
              <a:rPr lang="en-IN" b="0" dirty="0">
                <a:solidFill>
                  <a:schemeClr val="tx1"/>
                </a:solidFill>
                <a:effectLst/>
              </a:rPr>
              <a:t>3. Recalculate the edge betweenness after each removal/iteration of the algorithm.</a:t>
            </a:r>
            <a:br>
              <a:rPr lang="en-IN" b="0" dirty="0">
                <a:solidFill>
                  <a:schemeClr val="tx1"/>
                </a:solidFill>
                <a:effectLst/>
              </a:rPr>
            </a:br>
            <a:r>
              <a:rPr lang="en-IN" b="0" dirty="0">
                <a:solidFill>
                  <a:schemeClr val="tx1"/>
                </a:solidFill>
                <a:effectLst/>
              </a:rPr>
              <a:t>4. Repeat until graph is split into disconnected components, each of which will form a community.</a:t>
            </a:r>
          </a:p>
        </p:txBody>
      </p:sp>
      <p:sp>
        <p:nvSpPr>
          <p:cNvPr id="4" name="TextBox 3">
            <a:extLst>
              <a:ext uri="{FF2B5EF4-FFF2-40B4-BE49-F238E27FC236}">
                <a16:creationId xmlns:a16="http://schemas.microsoft.com/office/drawing/2014/main" id="{D776B126-AACB-E9FD-4DFA-64D7807C9441}"/>
              </a:ext>
            </a:extLst>
          </p:cNvPr>
          <p:cNvSpPr txBox="1"/>
          <p:nvPr/>
        </p:nvSpPr>
        <p:spPr>
          <a:xfrm>
            <a:off x="581191" y="4454554"/>
            <a:ext cx="11083921" cy="2031325"/>
          </a:xfrm>
          <a:prstGeom prst="rect">
            <a:avLst/>
          </a:prstGeom>
          <a:noFill/>
        </p:spPr>
        <p:txBody>
          <a:bodyPr wrap="square" rtlCol="0">
            <a:spAutoFit/>
          </a:bodyPr>
          <a:lstStyle/>
          <a:p>
            <a:r>
              <a:rPr lang="en-IN" b="0" dirty="0">
                <a:effectLst/>
              </a:rPr>
              <a:t>Why Girvan-Newman performs poorly for these graphs -</a:t>
            </a:r>
            <a:br>
              <a:rPr lang="en-IN" b="0" dirty="0">
                <a:effectLst/>
              </a:rPr>
            </a:br>
            <a:r>
              <a:rPr lang="en-IN" b="0" dirty="0">
                <a:effectLst/>
              </a:rPr>
              <a:t>The graph is too inter-connected - The algorithm works best when there are well-defined communities connected by a few "bridge" edges that however for the created graphs there are no clear bridge edges.</a:t>
            </a:r>
            <a:br>
              <a:rPr lang="en-IN" b="0" dirty="0">
                <a:effectLst/>
              </a:rPr>
            </a:br>
            <a:r>
              <a:rPr lang="en-IN" b="0" dirty="0">
                <a:effectLst/>
              </a:rPr>
              <a:t>Edge-Betweenness Centrality is less effective in highly connected graphs as there are too many possible shortest paths and alternate routes which makes edge-betweenness values become more evenly distributed, making identification of max edges hard.</a:t>
            </a:r>
          </a:p>
          <a:p>
            <a:endParaRPr lang="en-US" dirty="0"/>
          </a:p>
        </p:txBody>
      </p:sp>
    </p:spTree>
    <p:extLst>
      <p:ext uri="{BB962C8B-B14F-4D97-AF65-F5344CB8AC3E}">
        <p14:creationId xmlns:p14="http://schemas.microsoft.com/office/powerpoint/2010/main" val="3386793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BFDC535F-AC0A-417D-96AB-6706BECACD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000"/>
          </a:xfrm>
          <a:prstGeom prst="rect">
            <a:avLst/>
          </a:prstGeom>
          <a:solidFill>
            <a:srgbClr val="5145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7AAAF8E-31DB-4148-8FCA-4D8233D691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953" y="484068"/>
            <a:ext cx="6898027"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A274328-4774-4DF9-BA53-452565122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84069"/>
            <a:ext cx="4145975" cy="349989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urple and yellow line&#10;&#10;Description automatically generated with medium confidence">
            <a:extLst>
              <a:ext uri="{FF2B5EF4-FFF2-40B4-BE49-F238E27FC236}">
                <a16:creationId xmlns:a16="http://schemas.microsoft.com/office/drawing/2014/main" id="{99E5A24C-C40F-D2DE-8AA6-D937CEB6666F}"/>
              </a:ext>
            </a:extLst>
          </p:cNvPr>
          <p:cNvPicPr>
            <a:picLocks noChangeAspect="1"/>
          </p:cNvPicPr>
          <p:nvPr/>
        </p:nvPicPr>
        <p:blipFill>
          <a:blip r:embed="rId3"/>
          <a:stretch>
            <a:fillRect/>
          </a:stretch>
        </p:blipFill>
        <p:spPr>
          <a:xfrm>
            <a:off x="8216961" y="798656"/>
            <a:ext cx="2834839" cy="2870724"/>
          </a:xfrm>
          <a:prstGeom prst="rect">
            <a:avLst/>
          </a:prstGeom>
        </p:spPr>
      </p:pic>
      <p:sp>
        <p:nvSpPr>
          <p:cNvPr id="23" name="Rectangle 22">
            <a:extLst>
              <a:ext uri="{FF2B5EF4-FFF2-40B4-BE49-F238E27FC236}">
                <a16:creationId xmlns:a16="http://schemas.microsoft.com/office/drawing/2014/main" id="{01C7B46D-2FEF-4FAA-915B-8B21A66BB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144834"/>
            <a:ext cx="4145975" cy="22115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een scribble on a white background&#10;&#10;Description automatically generated">
            <a:extLst>
              <a:ext uri="{FF2B5EF4-FFF2-40B4-BE49-F238E27FC236}">
                <a16:creationId xmlns:a16="http://schemas.microsoft.com/office/drawing/2014/main" id="{9AC2B2C1-1752-0322-7274-BD42E25BF0DE}"/>
              </a:ext>
            </a:extLst>
          </p:cNvPr>
          <p:cNvPicPr>
            <a:picLocks noChangeAspect="1"/>
          </p:cNvPicPr>
          <p:nvPr/>
        </p:nvPicPr>
        <p:blipFill>
          <a:blip r:embed="rId4"/>
          <a:stretch>
            <a:fillRect/>
          </a:stretch>
        </p:blipFill>
        <p:spPr>
          <a:xfrm>
            <a:off x="1246525" y="798656"/>
            <a:ext cx="5396881" cy="5261962"/>
          </a:xfrm>
          <a:prstGeom prst="rect">
            <a:avLst/>
          </a:prstGeom>
        </p:spPr>
      </p:pic>
      <p:pic>
        <p:nvPicPr>
          <p:cNvPr id="9" name="Picture 8" descr="A blue and white sphere with lines and dots&#10;&#10;Description automatically generated">
            <a:extLst>
              <a:ext uri="{FF2B5EF4-FFF2-40B4-BE49-F238E27FC236}">
                <a16:creationId xmlns:a16="http://schemas.microsoft.com/office/drawing/2014/main" id="{54FFAAAA-8F7F-23CB-6BC4-75B9F37182AE}"/>
              </a:ext>
            </a:extLst>
          </p:cNvPr>
          <p:cNvPicPr>
            <a:picLocks noChangeAspect="1"/>
          </p:cNvPicPr>
          <p:nvPr/>
        </p:nvPicPr>
        <p:blipFill>
          <a:blip r:embed="rId5"/>
          <a:stretch>
            <a:fillRect/>
          </a:stretch>
        </p:blipFill>
        <p:spPr>
          <a:xfrm>
            <a:off x="8809423" y="4359676"/>
            <a:ext cx="1649914" cy="1700942"/>
          </a:xfrm>
          <a:prstGeom prst="rect">
            <a:avLst/>
          </a:prstGeom>
        </p:spPr>
      </p:pic>
    </p:spTree>
    <p:extLst>
      <p:ext uri="{BB962C8B-B14F-4D97-AF65-F5344CB8AC3E}">
        <p14:creationId xmlns:p14="http://schemas.microsoft.com/office/powerpoint/2010/main" val="1886643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A1FED-FB49-6086-CDFA-3650F350C61A}"/>
              </a:ext>
            </a:extLst>
          </p:cNvPr>
          <p:cNvSpPr>
            <a:spLocks noGrp="1"/>
          </p:cNvSpPr>
          <p:nvPr>
            <p:ph type="title"/>
          </p:nvPr>
        </p:nvSpPr>
        <p:spPr/>
        <p:txBody>
          <a:bodyPr/>
          <a:lstStyle/>
          <a:p>
            <a:r>
              <a:rPr lang="en-US" dirty="0"/>
              <a:t>Louvain algorithm</a:t>
            </a:r>
          </a:p>
        </p:txBody>
      </p:sp>
      <p:sp>
        <p:nvSpPr>
          <p:cNvPr id="3" name="Content Placeholder 2">
            <a:extLst>
              <a:ext uri="{FF2B5EF4-FFF2-40B4-BE49-F238E27FC236}">
                <a16:creationId xmlns:a16="http://schemas.microsoft.com/office/drawing/2014/main" id="{DC237D5A-FC3A-A631-1C31-E1D7E74ECD12}"/>
              </a:ext>
            </a:extLst>
          </p:cNvPr>
          <p:cNvSpPr>
            <a:spLocks noGrp="1"/>
          </p:cNvSpPr>
          <p:nvPr>
            <p:ph idx="1"/>
          </p:nvPr>
        </p:nvSpPr>
        <p:spPr>
          <a:xfrm>
            <a:off x="581189" y="2128959"/>
            <a:ext cx="11029615" cy="1946887"/>
          </a:xfrm>
        </p:spPr>
        <p:txBody>
          <a:bodyPr>
            <a:normAutofit/>
          </a:bodyPr>
          <a:lstStyle/>
          <a:p>
            <a:pPr marL="0" indent="0">
              <a:lnSpc>
                <a:spcPts val="1350"/>
              </a:lnSpc>
              <a:buNone/>
            </a:pPr>
            <a:r>
              <a:rPr lang="en-IN" b="0" dirty="0">
                <a:solidFill>
                  <a:schemeClr val="tx1"/>
                </a:solidFill>
                <a:effectLst/>
              </a:rPr>
              <a:t>How it works -</a:t>
            </a:r>
          </a:p>
          <a:p>
            <a:pPr marL="0" indent="0">
              <a:lnSpc>
                <a:spcPts val="1350"/>
              </a:lnSpc>
              <a:buNone/>
            </a:pPr>
            <a:r>
              <a:rPr lang="en-IN" b="0" dirty="0">
                <a:solidFill>
                  <a:schemeClr val="tx1"/>
                </a:solidFill>
                <a:effectLst/>
              </a:rPr>
              <a:t>1. All nodes are initialised as separate communities.</a:t>
            </a:r>
          </a:p>
          <a:p>
            <a:pPr marL="0" indent="0">
              <a:lnSpc>
                <a:spcPts val="1350"/>
              </a:lnSpc>
              <a:buNone/>
            </a:pPr>
            <a:r>
              <a:rPr lang="en-IN" b="0" dirty="0">
                <a:solidFill>
                  <a:schemeClr val="tx1"/>
                </a:solidFill>
                <a:effectLst/>
              </a:rPr>
              <a:t>2. Greedily builds communities by selecting nodes and calculating modularity with every other community. The node is added to the community with the max modularity score.</a:t>
            </a:r>
          </a:p>
          <a:p>
            <a:pPr marL="0" indent="0">
              <a:lnSpc>
                <a:spcPts val="1350"/>
              </a:lnSpc>
              <a:buNone/>
            </a:pPr>
            <a:r>
              <a:rPr lang="en-IN" b="0" dirty="0">
                <a:solidFill>
                  <a:schemeClr val="tx1"/>
                </a:solidFill>
                <a:effectLst/>
              </a:rPr>
              <a:t>3. Process is repeated until modularity is maxed out, i.e., there is no improvement in modularity.</a:t>
            </a:r>
          </a:p>
          <a:p>
            <a:pPr marL="0" indent="0">
              <a:lnSpc>
                <a:spcPts val="1350"/>
              </a:lnSpc>
              <a:buNone/>
            </a:pPr>
            <a:r>
              <a:rPr lang="en-IN" b="0" dirty="0">
                <a:solidFill>
                  <a:schemeClr val="tx1"/>
                </a:solidFill>
                <a:effectLst/>
              </a:rPr>
              <a:t>4. A new network is built using the communities found and the algorithm is run again to optimize the community detection.</a:t>
            </a:r>
          </a:p>
        </p:txBody>
      </p:sp>
      <p:sp>
        <p:nvSpPr>
          <p:cNvPr id="4" name="TextBox 3">
            <a:extLst>
              <a:ext uri="{FF2B5EF4-FFF2-40B4-BE49-F238E27FC236}">
                <a16:creationId xmlns:a16="http://schemas.microsoft.com/office/drawing/2014/main" id="{4F1105CE-57A7-1A07-1D25-A301F72640C6}"/>
              </a:ext>
            </a:extLst>
          </p:cNvPr>
          <p:cNvSpPr txBox="1"/>
          <p:nvPr/>
        </p:nvSpPr>
        <p:spPr>
          <a:xfrm>
            <a:off x="581190" y="4488849"/>
            <a:ext cx="11029615" cy="1666995"/>
          </a:xfrm>
          <a:prstGeom prst="rect">
            <a:avLst/>
          </a:prstGeom>
          <a:noFill/>
        </p:spPr>
        <p:txBody>
          <a:bodyPr wrap="square" rtlCol="0">
            <a:spAutoFit/>
          </a:bodyPr>
          <a:lstStyle/>
          <a:p>
            <a:r>
              <a:rPr lang="en-US" dirty="0"/>
              <a:t>Louvain works better than Girvan Newman due to its greedy approach using modularity, but it still has some drawbacks-</a:t>
            </a:r>
          </a:p>
          <a:p>
            <a:r>
              <a:rPr lang="en-US" dirty="0"/>
              <a:t>1. </a:t>
            </a:r>
            <a:r>
              <a:rPr lang="en-IN" b="0" dirty="0">
                <a:effectLst/>
              </a:rPr>
              <a:t>Louvain only works for undirected graphs.</a:t>
            </a:r>
          </a:p>
          <a:p>
            <a:r>
              <a:rPr lang="en-IN" b="0" dirty="0">
                <a:effectLst/>
              </a:rPr>
              <a:t>2. Moving nodes from one community to another can cause that community to get disconnected which is why, Louvain algorithm has a tendency to discover very weekly connected communities.</a:t>
            </a:r>
          </a:p>
          <a:p>
            <a:pPr>
              <a:lnSpc>
                <a:spcPts val="1350"/>
              </a:lnSpc>
            </a:pPr>
            <a:endParaRPr lang="en-IN" b="0" dirty="0">
              <a:effectLst/>
            </a:endParaRPr>
          </a:p>
        </p:txBody>
      </p:sp>
    </p:spTree>
    <p:extLst>
      <p:ext uri="{BB962C8B-B14F-4D97-AF65-F5344CB8AC3E}">
        <p14:creationId xmlns:p14="http://schemas.microsoft.com/office/powerpoint/2010/main" val="41108918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71DCA-EBD8-185A-3358-4B571FC1DDD6}"/>
              </a:ext>
            </a:extLst>
          </p:cNvPr>
          <p:cNvSpPr>
            <a:spLocks noGrp="1"/>
          </p:cNvSpPr>
          <p:nvPr>
            <p:ph type="title"/>
          </p:nvPr>
        </p:nvSpPr>
        <p:spPr/>
        <p:txBody>
          <a:bodyPr/>
          <a:lstStyle/>
          <a:p>
            <a:r>
              <a:rPr lang="en-US" dirty="0"/>
              <a:t>Dataset creation</a:t>
            </a:r>
          </a:p>
        </p:txBody>
      </p:sp>
      <p:sp>
        <p:nvSpPr>
          <p:cNvPr id="3" name="Content Placeholder 2">
            <a:extLst>
              <a:ext uri="{FF2B5EF4-FFF2-40B4-BE49-F238E27FC236}">
                <a16:creationId xmlns:a16="http://schemas.microsoft.com/office/drawing/2014/main" id="{C4C6D94D-5FC9-84B1-BC5F-D52156E71A72}"/>
              </a:ext>
            </a:extLst>
          </p:cNvPr>
          <p:cNvSpPr>
            <a:spLocks noGrp="1"/>
          </p:cNvSpPr>
          <p:nvPr>
            <p:ph idx="1"/>
          </p:nvPr>
        </p:nvSpPr>
        <p:spPr/>
        <p:txBody>
          <a:bodyPr>
            <a:normAutofit/>
          </a:bodyPr>
          <a:lstStyle/>
          <a:p>
            <a:r>
              <a:rPr lang="en-US" dirty="0"/>
              <a:t>Sources – </a:t>
            </a:r>
          </a:p>
          <a:p>
            <a:pPr lvl="1"/>
            <a:r>
              <a:rPr lang="en-US" sz="1800" dirty="0"/>
              <a:t>Countries - </a:t>
            </a:r>
            <a:r>
              <a:rPr lang="en-IN" sz="1800" b="1" dirty="0">
                <a:solidFill>
                  <a:srgbClr val="569CD6"/>
                </a:solidFill>
                <a:effectLst/>
              </a:rPr>
              <a:t>[</a:t>
            </a:r>
            <a:r>
              <a:rPr lang="en-IN" sz="1800" b="1" dirty="0">
                <a:solidFill>
                  <a:srgbClr val="CE9178"/>
                </a:solidFill>
                <a:effectLst/>
              </a:rPr>
              <a:t>Britannica List of Countries</a:t>
            </a:r>
            <a:r>
              <a:rPr lang="en-IN" sz="1800" b="1" dirty="0">
                <a:solidFill>
                  <a:srgbClr val="569CD6"/>
                </a:solidFill>
                <a:effectLst/>
              </a:rPr>
              <a:t>](</a:t>
            </a:r>
            <a:r>
              <a:rPr lang="en-IN" sz="1800" b="0" u="sng" dirty="0">
                <a:solidFill>
                  <a:srgbClr val="569CD6"/>
                </a:solidFill>
                <a:effectLst/>
              </a:rPr>
              <a:t>https://</a:t>
            </a:r>
            <a:r>
              <a:rPr lang="en-IN" sz="1800" b="0" u="sng" dirty="0" err="1">
                <a:solidFill>
                  <a:srgbClr val="569CD6"/>
                </a:solidFill>
                <a:effectLst/>
              </a:rPr>
              <a:t>www.britannica.com</a:t>
            </a:r>
            <a:r>
              <a:rPr lang="en-IN" sz="1800" b="0" u="sng" dirty="0">
                <a:solidFill>
                  <a:srgbClr val="569CD6"/>
                </a:solidFill>
                <a:effectLst/>
              </a:rPr>
              <a:t>/topic/list-of-countries-1993160</a:t>
            </a:r>
            <a:r>
              <a:rPr lang="en-IN" sz="1800" b="1" dirty="0">
                <a:solidFill>
                  <a:srgbClr val="569CD6"/>
                </a:solidFill>
                <a:effectLst/>
              </a:rPr>
              <a:t>)</a:t>
            </a:r>
            <a:endParaRPr lang="en-IN" sz="1800" b="0" dirty="0">
              <a:solidFill>
                <a:srgbClr val="CCCCCC"/>
              </a:solidFill>
              <a:effectLst/>
            </a:endParaRPr>
          </a:p>
          <a:p>
            <a:pPr lvl="1"/>
            <a:r>
              <a:rPr lang="en-US" sz="1800" dirty="0"/>
              <a:t>Cities - </a:t>
            </a:r>
            <a:r>
              <a:rPr lang="en-IN" sz="1800" b="1" dirty="0">
                <a:solidFill>
                  <a:srgbClr val="569CD6"/>
                </a:solidFill>
                <a:effectLst/>
              </a:rPr>
              <a:t>[</a:t>
            </a:r>
            <a:r>
              <a:rPr lang="en-IN" sz="1800" b="1" dirty="0">
                <a:solidFill>
                  <a:srgbClr val="CE9178"/>
                </a:solidFill>
                <a:effectLst/>
              </a:rPr>
              <a:t>World Population Review</a:t>
            </a:r>
            <a:r>
              <a:rPr lang="en-IN" sz="1800" b="1" dirty="0">
                <a:solidFill>
                  <a:srgbClr val="569CD6"/>
                </a:solidFill>
                <a:effectLst/>
              </a:rPr>
              <a:t>](</a:t>
            </a:r>
            <a:r>
              <a:rPr lang="en-IN" sz="1800" b="0" u="sng" dirty="0">
                <a:solidFill>
                  <a:srgbClr val="569CD6"/>
                </a:solidFill>
                <a:effectLst/>
              </a:rPr>
              <a:t>https://</a:t>
            </a:r>
            <a:r>
              <a:rPr lang="en-IN" sz="1800" b="0" u="sng" dirty="0" err="1">
                <a:solidFill>
                  <a:srgbClr val="569CD6"/>
                </a:solidFill>
                <a:effectLst/>
              </a:rPr>
              <a:t>worldpopulationreview.com</a:t>
            </a:r>
            <a:r>
              <a:rPr lang="en-IN" sz="1800" b="0" u="sng" dirty="0">
                <a:solidFill>
                  <a:srgbClr val="569CD6"/>
                </a:solidFill>
                <a:effectLst/>
              </a:rPr>
              <a:t>/cities</a:t>
            </a:r>
            <a:r>
              <a:rPr lang="en-IN" sz="1800" b="1" dirty="0">
                <a:solidFill>
                  <a:srgbClr val="569CD6"/>
                </a:solidFill>
                <a:effectLst/>
              </a:rPr>
              <a:t>)</a:t>
            </a:r>
            <a:endParaRPr lang="en-US" sz="1800" dirty="0"/>
          </a:p>
          <a:p>
            <a:r>
              <a:rPr lang="en-US" dirty="0"/>
              <a:t>Stored in the form of a text file with each place in a new line</a:t>
            </a:r>
          </a:p>
          <a:p>
            <a:r>
              <a:rPr lang="en-US" dirty="0"/>
              <a:t>The text file is read and parsed to give lists of countries and cities respectively. The combined list is then made by combining the two lists.</a:t>
            </a:r>
          </a:p>
          <a:p>
            <a:pPr marL="0" indent="0">
              <a:buNone/>
            </a:pPr>
            <a:endParaRPr lang="en-US" dirty="0"/>
          </a:p>
        </p:txBody>
      </p:sp>
    </p:spTree>
    <p:extLst>
      <p:ext uri="{BB962C8B-B14F-4D97-AF65-F5344CB8AC3E}">
        <p14:creationId xmlns:p14="http://schemas.microsoft.com/office/powerpoint/2010/main" val="1361411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9E301E5-1206-47D0-9CDF-72583D739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A31FBE-7948-4384-B68A-75DEFDC49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olorful lines and dots&#10;&#10;Description automatically generated with medium confidence">
            <a:extLst>
              <a:ext uri="{FF2B5EF4-FFF2-40B4-BE49-F238E27FC236}">
                <a16:creationId xmlns:a16="http://schemas.microsoft.com/office/drawing/2014/main" id="{ECF0426F-23D4-2BDA-6561-AB24150096F7}"/>
              </a:ext>
            </a:extLst>
          </p:cNvPr>
          <p:cNvPicPr>
            <a:picLocks noChangeAspect="1"/>
          </p:cNvPicPr>
          <p:nvPr/>
        </p:nvPicPr>
        <p:blipFill>
          <a:blip r:embed="rId2"/>
          <a:srcRect t="18573" r="4" b="13917"/>
          <a:stretch/>
        </p:blipFill>
        <p:spPr>
          <a:xfrm>
            <a:off x="641276" y="643467"/>
            <a:ext cx="4013020" cy="2702558"/>
          </a:xfrm>
          <a:prstGeom prst="rect">
            <a:avLst/>
          </a:prstGeom>
        </p:spPr>
      </p:pic>
      <p:pic>
        <p:nvPicPr>
          <p:cNvPr id="7" name="Picture 6" descr="A colorful network structure with dots and lines&#10;&#10;Description automatically generated with medium confidence">
            <a:extLst>
              <a:ext uri="{FF2B5EF4-FFF2-40B4-BE49-F238E27FC236}">
                <a16:creationId xmlns:a16="http://schemas.microsoft.com/office/drawing/2014/main" id="{75B9F1D5-E18A-AD2A-D91F-DDFE7F23EB9D}"/>
              </a:ext>
            </a:extLst>
          </p:cNvPr>
          <p:cNvPicPr>
            <a:picLocks noChangeAspect="1"/>
          </p:cNvPicPr>
          <p:nvPr/>
        </p:nvPicPr>
        <p:blipFill>
          <a:blip r:embed="rId3"/>
          <a:srcRect t="15566" r="1" b="19182"/>
          <a:stretch/>
        </p:blipFill>
        <p:spPr>
          <a:xfrm>
            <a:off x="643467" y="3509433"/>
            <a:ext cx="4010830" cy="2705099"/>
          </a:xfrm>
          <a:prstGeom prst="rect">
            <a:avLst/>
          </a:prstGeom>
        </p:spPr>
      </p:pic>
      <p:pic>
        <p:nvPicPr>
          <p:cNvPr id="5" name="Picture 4" descr="A colorful scribbles on a white background&#10;&#10;Description automatically generated">
            <a:extLst>
              <a:ext uri="{FF2B5EF4-FFF2-40B4-BE49-F238E27FC236}">
                <a16:creationId xmlns:a16="http://schemas.microsoft.com/office/drawing/2014/main" id="{8359E22E-CE1C-C6CE-7EE1-A0EB133DF87F}"/>
              </a:ext>
            </a:extLst>
          </p:cNvPr>
          <p:cNvPicPr>
            <a:picLocks noChangeAspect="1"/>
          </p:cNvPicPr>
          <p:nvPr/>
        </p:nvPicPr>
        <p:blipFill>
          <a:blip r:embed="rId4"/>
          <a:srcRect t="11116" r="1" b="6178"/>
          <a:stretch/>
        </p:blipFill>
        <p:spPr>
          <a:xfrm>
            <a:off x="4812633" y="643467"/>
            <a:ext cx="6735900" cy="5571066"/>
          </a:xfrm>
          <a:prstGeom prst="rect">
            <a:avLst/>
          </a:prstGeom>
        </p:spPr>
      </p:pic>
    </p:spTree>
    <p:extLst>
      <p:ext uri="{BB962C8B-B14F-4D97-AF65-F5344CB8AC3E}">
        <p14:creationId xmlns:p14="http://schemas.microsoft.com/office/powerpoint/2010/main" val="3489236128"/>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52918-2800-DD05-6197-59D52B81722F}"/>
              </a:ext>
            </a:extLst>
          </p:cNvPr>
          <p:cNvSpPr>
            <a:spLocks noGrp="1"/>
          </p:cNvSpPr>
          <p:nvPr>
            <p:ph type="title"/>
          </p:nvPr>
        </p:nvSpPr>
        <p:spPr/>
        <p:txBody>
          <a:bodyPr/>
          <a:lstStyle/>
          <a:p>
            <a:r>
              <a:rPr lang="en-US" dirty="0"/>
              <a:t>Leiden Algorithm</a:t>
            </a:r>
          </a:p>
        </p:txBody>
      </p:sp>
      <p:sp>
        <p:nvSpPr>
          <p:cNvPr id="3" name="Content Placeholder 2">
            <a:extLst>
              <a:ext uri="{FF2B5EF4-FFF2-40B4-BE49-F238E27FC236}">
                <a16:creationId xmlns:a16="http://schemas.microsoft.com/office/drawing/2014/main" id="{E9C90113-3293-146E-3991-698AF3C61E33}"/>
              </a:ext>
            </a:extLst>
          </p:cNvPr>
          <p:cNvSpPr>
            <a:spLocks noGrp="1"/>
          </p:cNvSpPr>
          <p:nvPr>
            <p:ph idx="1"/>
          </p:nvPr>
        </p:nvSpPr>
        <p:spPr>
          <a:xfrm>
            <a:off x="581193" y="1994905"/>
            <a:ext cx="11029615" cy="4160939"/>
          </a:xfrm>
        </p:spPr>
        <p:txBody>
          <a:bodyPr>
            <a:normAutofit/>
          </a:bodyPr>
          <a:lstStyle/>
          <a:p>
            <a:pPr marL="0" indent="0">
              <a:lnSpc>
                <a:spcPct val="150000"/>
              </a:lnSpc>
              <a:buNone/>
            </a:pPr>
            <a:r>
              <a:rPr lang="en-IN" b="0" dirty="0">
                <a:solidFill>
                  <a:schemeClr val="tx1"/>
                </a:solidFill>
                <a:effectLst/>
              </a:rPr>
              <a:t>How it works - Similar to Louvain</a:t>
            </a:r>
          </a:p>
          <a:p>
            <a:pPr marL="0" indent="0">
              <a:lnSpc>
                <a:spcPct val="150000"/>
              </a:lnSpc>
              <a:buNone/>
            </a:pPr>
            <a:r>
              <a:rPr lang="en-IN" b="0" dirty="0">
                <a:solidFill>
                  <a:schemeClr val="tx1"/>
                </a:solidFill>
                <a:effectLst/>
              </a:rPr>
              <a:t>1. All nodes are initialised as separate communities.</a:t>
            </a:r>
          </a:p>
          <a:p>
            <a:pPr marL="0" indent="0">
              <a:lnSpc>
                <a:spcPct val="150000"/>
              </a:lnSpc>
              <a:buNone/>
            </a:pPr>
            <a:r>
              <a:rPr lang="en-IN" b="0" dirty="0">
                <a:solidFill>
                  <a:schemeClr val="tx1"/>
                </a:solidFill>
                <a:effectLst/>
              </a:rPr>
              <a:t>2. Greedily builds communities by selecting nodes and calculating modularity with every other community. The node is added to the community with the max modularity score.</a:t>
            </a:r>
          </a:p>
          <a:p>
            <a:pPr marL="0" indent="0">
              <a:lnSpc>
                <a:spcPct val="150000"/>
              </a:lnSpc>
              <a:buNone/>
            </a:pPr>
            <a:r>
              <a:rPr lang="en-IN" b="0" dirty="0">
                <a:solidFill>
                  <a:schemeClr val="tx1"/>
                </a:solidFill>
                <a:effectLst/>
              </a:rPr>
              <a:t>3. Process is repeated until modularity is maxed out, i.e. , no improvement in modularity.</a:t>
            </a:r>
          </a:p>
          <a:p>
            <a:pPr marL="0" indent="0">
              <a:lnSpc>
                <a:spcPct val="150000"/>
              </a:lnSpc>
              <a:buNone/>
            </a:pPr>
            <a:r>
              <a:rPr lang="en-IN" b="0" dirty="0">
                <a:solidFill>
                  <a:schemeClr val="tx1"/>
                </a:solidFill>
                <a:effectLst/>
              </a:rPr>
              <a:t>4. </a:t>
            </a:r>
            <a:r>
              <a:rPr lang="en-IN" b="1" dirty="0">
                <a:solidFill>
                  <a:schemeClr val="tx1"/>
                </a:solidFill>
                <a:effectLst/>
              </a:rPr>
              <a:t>Main difference between Louvain and Leiden</a:t>
            </a:r>
            <a:r>
              <a:rPr lang="en-IN" b="0" dirty="0">
                <a:solidFill>
                  <a:schemeClr val="tx1"/>
                </a:solidFill>
                <a:effectLst/>
              </a:rPr>
              <a:t> - Once the communities are found, they are further split and merged with a randomly chosen community. This is done to increase the quality function (how well the graph is clustered) and because this randomness allows discovering the partition space in more depth.</a:t>
            </a:r>
          </a:p>
        </p:txBody>
      </p:sp>
    </p:spTree>
    <p:extLst>
      <p:ext uri="{BB962C8B-B14F-4D97-AF65-F5344CB8AC3E}">
        <p14:creationId xmlns:p14="http://schemas.microsoft.com/office/powerpoint/2010/main" val="40282707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BFDC535F-AC0A-417D-96AB-6706BECACD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000"/>
          </a:xfrm>
          <a:prstGeom prst="rect">
            <a:avLst/>
          </a:prstGeom>
          <a:solidFill>
            <a:srgbClr val="587D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97AAAF8E-31DB-4148-8FCA-4D8233D691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953" y="484068"/>
            <a:ext cx="6898027"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scribbles on a white background&#10;&#10;Description automatically generated">
            <a:extLst>
              <a:ext uri="{FF2B5EF4-FFF2-40B4-BE49-F238E27FC236}">
                <a16:creationId xmlns:a16="http://schemas.microsoft.com/office/drawing/2014/main" id="{F274C3DE-F02A-E3E1-01A0-735932C8BB21}"/>
              </a:ext>
            </a:extLst>
          </p:cNvPr>
          <p:cNvPicPr>
            <a:picLocks noChangeAspect="1"/>
          </p:cNvPicPr>
          <p:nvPr/>
        </p:nvPicPr>
        <p:blipFill>
          <a:blip r:embed="rId2"/>
          <a:srcRect l="6172"/>
          <a:stretch/>
        </p:blipFill>
        <p:spPr>
          <a:xfrm>
            <a:off x="1644738" y="806754"/>
            <a:ext cx="4600456" cy="5243929"/>
          </a:xfrm>
          <a:prstGeom prst="rect">
            <a:avLst/>
          </a:prstGeom>
        </p:spPr>
      </p:pic>
      <p:sp>
        <p:nvSpPr>
          <p:cNvPr id="50" name="Rectangle 49">
            <a:extLst>
              <a:ext uri="{FF2B5EF4-FFF2-40B4-BE49-F238E27FC236}">
                <a16:creationId xmlns:a16="http://schemas.microsoft.com/office/drawing/2014/main" id="{AA274328-4774-4DF9-BA53-452565122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84069"/>
            <a:ext cx="4145975" cy="349989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olorful network of lines&#10;&#10;Description automatically generated with medium confidence">
            <a:extLst>
              <a:ext uri="{FF2B5EF4-FFF2-40B4-BE49-F238E27FC236}">
                <a16:creationId xmlns:a16="http://schemas.microsoft.com/office/drawing/2014/main" id="{328C305F-9171-7071-0DBD-70D4D19E449F}"/>
              </a:ext>
            </a:extLst>
          </p:cNvPr>
          <p:cNvPicPr>
            <a:picLocks noChangeAspect="1"/>
          </p:cNvPicPr>
          <p:nvPr/>
        </p:nvPicPr>
        <p:blipFill>
          <a:blip r:embed="rId3"/>
          <a:srcRect t="7152" r="-3" b="-3"/>
          <a:stretch/>
        </p:blipFill>
        <p:spPr>
          <a:xfrm>
            <a:off x="8100052" y="798656"/>
            <a:ext cx="3068657" cy="2870724"/>
          </a:xfrm>
          <a:prstGeom prst="rect">
            <a:avLst/>
          </a:prstGeom>
        </p:spPr>
      </p:pic>
      <p:sp>
        <p:nvSpPr>
          <p:cNvPr id="52" name="Rectangle 51">
            <a:extLst>
              <a:ext uri="{FF2B5EF4-FFF2-40B4-BE49-F238E27FC236}">
                <a16:creationId xmlns:a16="http://schemas.microsoft.com/office/drawing/2014/main" id="{01C7B46D-2FEF-4FAA-915B-8B21A66BB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144834"/>
            <a:ext cx="4145975" cy="22115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network of colored lines and dots&#10;&#10;Description automatically generated">
            <a:extLst>
              <a:ext uri="{FF2B5EF4-FFF2-40B4-BE49-F238E27FC236}">
                <a16:creationId xmlns:a16="http://schemas.microsoft.com/office/drawing/2014/main" id="{CA4BF63D-5315-1CC2-A843-4C84AECB42EB}"/>
              </a:ext>
            </a:extLst>
          </p:cNvPr>
          <p:cNvPicPr>
            <a:picLocks noChangeAspect="1"/>
          </p:cNvPicPr>
          <p:nvPr/>
        </p:nvPicPr>
        <p:blipFill>
          <a:blip r:embed="rId4"/>
          <a:srcRect t="3378" r="2" b="2297"/>
          <a:stretch/>
        </p:blipFill>
        <p:spPr>
          <a:xfrm>
            <a:off x="8681634" y="4446259"/>
            <a:ext cx="1905493" cy="1608667"/>
          </a:xfrm>
          <a:prstGeom prst="rect">
            <a:avLst/>
          </a:prstGeom>
        </p:spPr>
      </p:pic>
    </p:spTree>
    <p:extLst>
      <p:ext uri="{BB962C8B-B14F-4D97-AF65-F5344CB8AC3E}">
        <p14:creationId xmlns:p14="http://schemas.microsoft.com/office/powerpoint/2010/main" val="17002800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FB52B-4CCA-8B0D-DBBF-84BF423B7A01}"/>
              </a:ext>
            </a:extLst>
          </p:cNvPr>
          <p:cNvSpPr>
            <a:spLocks noGrp="1"/>
          </p:cNvSpPr>
          <p:nvPr>
            <p:ph type="title"/>
          </p:nvPr>
        </p:nvSpPr>
        <p:spPr/>
        <p:txBody>
          <a:bodyPr/>
          <a:lstStyle/>
          <a:p>
            <a:r>
              <a:rPr lang="en-US" dirty="0"/>
              <a:t>Walktrap Algorithm</a:t>
            </a:r>
          </a:p>
        </p:txBody>
      </p:sp>
      <p:sp>
        <p:nvSpPr>
          <p:cNvPr id="3" name="Content Placeholder 2">
            <a:extLst>
              <a:ext uri="{FF2B5EF4-FFF2-40B4-BE49-F238E27FC236}">
                <a16:creationId xmlns:a16="http://schemas.microsoft.com/office/drawing/2014/main" id="{F3A55649-E327-859F-3683-8643200178B0}"/>
              </a:ext>
            </a:extLst>
          </p:cNvPr>
          <p:cNvSpPr>
            <a:spLocks noGrp="1"/>
          </p:cNvSpPr>
          <p:nvPr>
            <p:ph idx="1"/>
          </p:nvPr>
        </p:nvSpPr>
        <p:spPr>
          <a:xfrm>
            <a:off x="581192" y="1979161"/>
            <a:ext cx="11029615" cy="2894054"/>
          </a:xfrm>
        </p:spPr>
        <p:txBody>
          <a:bodyPr>
            <a:noAutofit/>
          </a:bodyPr>
          <a:lstStyle/>
          <a:p>
            <a:pPr marL="0" indent="0">
              <a:buNone/>
            </a:pPr>
            <a:r>
              <a:rPr lang="en-IN" b="0" dirty="0">
                <a:solidFill>
                  <a:schemeClr val="tx1"/>
                </a:solidFill>
                <a:effectLst/>
              </a:rPr>
              <a:t>How it works - The principle of the algorithm is that random walks on a graph tend to get trapped into densely connected parts which form communities.</a:t>
            </a:r>
          </a:p>
          <a:p>
            <a:pPr marL="0" indent="0">
              <a:buNone/>
            </a:pPr>
            <a:r>
              <a:rPr lang="en-IN" b="0" dirty="0">
                <a:solidFill>
                  <a:schemeClr val="tx1"/>
                </a:solidFill>
                <a:effectLst/>
              </a:rPr>
              <a:t>1. All nodes are initialised as separate communities.</a:t>
            </a:r>
          </a:p>
          <a:p>
            <a:pPr marL="0" indent="0">
              <a:buNone/>
            </a:pPr>
            <a:r>
              <a:rPr lang="en-IN" b="0" dirty="0">
                <a:solidFill>
                  <a:schemeClr val="tx1"/>
                </a:solidFill>
                <a:effectLst/>
              </a:rPr>
              <a:t>2. Random short walks are done on the graph and tracked.</a:t>
            </a:r>
          </a:p>
          <a:p>
            <a:pPr marL="0" indent="0">
              <a:buNone/>
            </a:pPr>
            <a:r>
              <a:rPr lang="en-IN" b="0" dirty="0">
                <a:solidFill>
                  <a:schemeClr val="tx1"/>
                </a:solidFill>
                <a:effectLst/>
              </a:rPr>
              <a:t>3. The algorithm computes how similar two communities are based on how often a random walk moves between them. If some nodes are always visited together/in the same walk they are put in the same community.</a:t>
            </a:r>
          </a:p>
          <a:p>
            <a:pPr marL="0" indent="0">
              <a:buNone/>
            </a:pPr>
            <a:r>
              <a:rPr lang="en-IN" b="0" dirty="0">
                <a:solidFill>
                  <a:schemeClr val="tx1"/>
                </a:solidFill>
                <a:effectLst/>
              </a:rPr>
              <a:t>4. Communities with highest similarities are merged to form larger communities.</a:t>
            </a:r>
          </a:p>
          <a:p>
            <a:pPr marL="0" indent="0">
              <a:buNone/>
            </a:pPr>
            <a:r>
              <a:rPr lang="en-IN" b="0" dirty="0">
                <a:solidFill>
                  <a:schemeClr val="tx1"/>
                </a:solidFill>
                <a:effectLst/>
              </a:rPr>
              <a:t>5. The process continues until an optimal set of communities (optimal modularity) is formed.</a:t>
            </a:r>
          </a:p>
        </p:txBody>
      </p:sp>
      <p:sp>
        <p:nvSpPr>
          <p:cNvPr id="4" name="TextBox 3">
            <a:extLst>
              <a:ext uri="{FF2B5EF4-FFF2-40B4-BE49-F238E27FC236}">
                <a16:creationId xmlns:a16="http://schemas.microsoft.com/office/drawing/2014/main" id="{DD1BC785-F8FB-4FF7-2F72-63400407E01D}"/>
              </a:ext>
            </a:extLst>
          </p:cNvPr>
          <p:cNvSpPr txBox="1"/>
          <p:nvPr/>
        </p:nvSpPr>
        <p:spPr>
          <a:xfrm>
            <a:off x="581192" y="5061116"/>
            <a:ext cx="11029615" cy="1477328"/>
          </a:xfrm>
          <a:prstGeom prst="rect">
            <a:avLst/>
          </a:prstGeom>
          <a:noFill/>
        </p:spPr>
        <p:txBody>
          <a:bodyPr wrap="square" rtlCol="0">
            <a:spAutoFit/>
          </a:bodyPr>
          <a:lstStyle/>
          <a:p>
            <a:pPr algn="l"/>
            <a:r>
              <a:rPr lang="en-IN" i="0" u="none" strike="noStrike" dirty="0">
                <a:solidFill>
                  <a:srgbClr val="000000"/>
                </a:solidFill>
                <a:effectLst/>
              </a:rPr>
              <a:t>Why the communities are not as well defined as they are in modularity based community detection -</a:t>
            </a:r>
          </a:p>
          <a:p>
            <a:pPr algn="l">
              <a:buFont typeface="Arial" panose="020B0604020202020204" pitchFamily="34" charset="0"/>
              <a:buChar char="•"/>
            </a:pPr>
            <a:r>
              <a:rPr lang="en-IN" i="0" u="none" strike="noStrike" dirty="0">
                <a:solidFill>
                  <a:srgbClr val="000000"/>
                </a:solidFill>
                <a:effectLst/>
              </a:rPr>
              <a:t>In highly connected dense graphs, random walks don't stay trapped in local communities but easily jump across multiple communities.</a:t>
            </a:r>
          </a:p>
          <a:p>
            <a:pPr algn="l">
              <a:buFont typeface="Arial" panose="020B0604020202020204" pitchFamily="34" charset="0"/>
              <a:buChar char="•"/>
            </a:pPr>
            <a:r>
              <a:rPr lang="en-IN" i="0" u="none" strike="noStrike" dirty="0">
                <a:solidFill>
                  <a:srgbClr val="000000"/>
                </a:solidFill>
                <a:effectLst/>
              </a:rPr>
              <a:t>This leads to blurry, overlapping community assignments instead of well-defined structures.</a:t>
            </a:r>
          </a:p>
          <a:p>
            <a:endParaRPr lang="en-US" dirty="0"/>
          </a:p>
        </p:txBody>
      </p:sp>
    </p:spTree>
    <p:extLst>
      <p:ext uri="{BB962C8B-B14F-4D97-AF65-F5344CB8AC3E}">
        <p14:creationId xmlns:p14="http://schemas.microsoft.com/office/powerpoint/2010/main" val="17815826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9E301E5-1206-47D0-9CDF-72583D739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7533D89-CDCD-0262-4E9F-2546024097B6}"/>
              </a:ext>
            </a:extLst>
          </p:cNvPr>
          <p:cNvSpPr/>
          <p:nvPr/>
        </p:nvSpPr>
        <p:spPr>
          <a:xfrm>
            <a:off x="0" y="0"/>
            <a:ext cx="12192000" cy="6858000"/>
          </a:xfrm>
          <a:prstGeom prst="rect">
            <a:avLst/>
          </a:prstGeom>
          <a:solidFill>
            <a:schemeClr val="accent1">
              <a:alpha val="72628"/>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lumOff val="25000"/>
                </a:schemeClr>
              </a:solidFill>
            </a:endParaRPr>
          </a:p>
        </p:txBody>
      </p:sp>
      <p:sp>
        <p:nvSpPr>
          <p:cNvPr id="14" name="Rectangle 13">
            <a:extLst>
              <a:ext uri="{FF2B5EF4-FFF2-40B4-BE49-F238E27FC236}">
                <a16:creationId xmlns:a16="http://schemas.microsoft.com/office/drawing/2014/main" id="{AFA31FBE-7948-4384-B68A-75DEFDC49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scribbles on a white background&#10;&#10;Description automatically generated">
            <a:extLst>
              <a:ext uri="{FF2B5EF4-FFF2-40B4-BE49-F238E27FC236}">
                <a16:creationId xmlns:a16="http://schemas.microsoft.com/office/drawing/2014/main" id="{507FAEFA-D7E8-90C8-5105-91B8E40DB534}"/>
              </a:ext>
            </a:extLst>
          </p:cNvPr>
          <p:cNvPicPr>
            <a:picLocks noChangeAspect="1"/>
          </p:cNvPicPr>
          <p:nvPr/>
        </p:nvPicPr>
        <p:blipFill>
          <a:blip r:embed="rId2"/>
          <a:srcRect t="12948" r="-2" b="21558"/>
          <a:stretch/>
        </p:blipFill>
        <p:spPr>
          <a:xfrm>
            <a:off x="4752434" y="596901"/>
            <a:ext cx="6864416" cy="5617632"/>
          </a:xfrm>
          <a:prstGeom prst="rect">
            <a:avLst/>
          </a:prstGeom>
        </p:spPr>
      </p:pic>
      <p:pic>
        <p:nvPicPr>
          <p:cNvPr id="7" name="Picture 6" descr="A colorful network structure with dots and lines&#10;&#10;Description automatically generated">
            <a:extLst>
              <a:ext uri="{FF2B5EF4-FFF2-40B4-BE49-F238E27FC236}">
                <a16:creationId xmlns:a16="http://schemas.microsoft.com/office/drawing/2014/main" id="{DA1E9231-95FC-1822-F5F5-A998314F6529}"/>
              </a:ext>
            </a:extLst>
          </p:cNvPr>
          <p:cNvPicPr>
            <a:picLocks noChangeAspect="1"/>
          </p:cNvPicPr>
          <p:nvPr/>
        </p:nvPicPr>
        <p:blipFill>
          <a:blip r:embed="rId3"/>
          <a:srcRect t="17825" r="-1" b="17933"/>
          <a:stretch/>
        </p:blipFill>
        <p:spPr>
          <a:xfrm>
            <a:off x="575150" y="3545841"/>
            <a:ext cx="4079146" cy="2668692"/>
          </a:xfrm>
          <a:prstGeom prst="rect">
            <a:avLst/>
          </a:prstGeom>
        </p:spPr>
      </p:pic>
      <p:pic>
        <p:nvPicPr>
          <p:cNvPr id="3" name="Picture 2" descr="A close-up of a network&#10;&#10;Description automatically generated">
            <a:extLst>
              <a:ext uri="{FF2B5EF4-FFF2-40B4-BE49-F238E27FC236}">
                <a16:creationId xmlns:a16="http://schemas.microsoft.com/office/drawing/2014/main" id="{B05FF55C-5A0C-733C-DD40-1BC12D7101D4}"/>
              </a:ext>
            </a:extLst>
          </p:cNvPr>
          <p:cNvPicPr>
            <a:picLocks noChangeAspect="1"/>
          </p:cNvPicPr>
          <p:nvPr/>
        </p:nvPicPr>
        <p:blipFill>
          <a:blip r:embed="rId4"/>
          <a:srcRect t="10815" r="3" b="10409"/>
          <a:stretch/>
        </p:blipFill>
        <p:spPr>
          <a:xfrm>
            <a:off x="575150" y="596901"/>
            <a:ext cx="4079146" cy="2832099"/>
          </a:xfrm>
          <a:prstGeom prst="rect">
            <a:avLst/>
          </a:prstGeom>
        </p:spPr>
      </p:pic>
    </p:spTree>
    <p:extLst>
      <p:ext uri="{BB962C8B-B14F-4D97-AF65-F5344CB8AC3E}">
        <p14:creationId xmlns:p14="http://schemas.microsoft.com/office/powerpoint/2010/main" val="1475759175"/>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902FD5-BBF3-E7E2-1164-2CF290E60E12}"/>
              </a:ext>
            </a:extLst>
          </p:cNvPr>
          <p:cNvSpPr txBox="1"/>
          <p:nvPr/>
        </p:nvSpPr>
        <p:spPr>
          <a:xfrm>
            <a:off x="460513" y="599083"/>
            <a:ext cx="11270974" cy="6155531"/>
          </a:xfrm>
          <a:prstGeom prst="rect">
            <a:avLst/>
          </a:prstGeom>
          <a:noFill/>
        </p:spPr>
        <p:txBody>
          <a:bodyPr wrap="square" rtlCol="0">
            <a:spAutoFit/>
          </a:bodyPr>
          <a:lstStyle/>
          <a:p>
            <a:pPr algn="l"/>
            <a:r>
              <a:rPr lang="en-IN" sz="1800" b="0" i="0" u="none" strike="noStrike" dirty="0">
                <a:solidFill>
                  <a:srgbClr val="000000"/>
                </a:solidFill>
                <a:effectLst/>
              </a:rPr>
              <a:t>Do the computed communities represent actual concepts or exhibit any patterns that align with human thought?</a:t>
            </a:r>
          </a:p>
          <a:p>
            <a:pPr algn="l"/>
            <a:r>
              <a:rPr lang="en-IN" i="0" u="none" strike="noStrike" dirty="0">
                <a:solidFill>
                  <a:srgbClr val="000000"/>
                </a:solidFill>
                <a:effectLst/>
              </a:rPr>
              <a:t>The computed communities in the country graph are </a:t>
            </a:r>
            <a:r>
              <a:rPr lang="en-IN" dirty="0">
                <a:solidFill>
                  <a:srgbClr val="000000"/>
                </a:solidFill>
              </a:rPr>
              <a:t>based </a:t>
            </a:r>
            <a:r>
              <a:rPr lang="en-IN" i="0" u="none" strike="noStrike" dirty="0">
                <a:solidFill>
                  <a:srgbClr val="000000"/>
                </a:solidFill>
                <a:effectLst/>
              </a:rPr>
              <a:t>entirely on the structural connectivity of the graph, which is governed by the last letter–first letter edge connection rule. The countries in a community are related with each other in terms of our connection rule. For all successful community identification algorithms a clear trend is exhibited. These trends can be of the type-</a:t>
            </a:r>
          </a:p>
          <a:p>
            <a:pPr marL="285750" indent="-285750" algn="l">
              <a:buFontTx/>
              <a:buChar char="-"/>
            </a:pPr>
            <a:r>
              <a:rPr lang="en-IN" dirty="0">
                <a:solidFill>
                  <a:srgbClr val="000000"/>
                </a:solidFill>
              </a:rPr>
              <a:t>Communities are made of countries all(majority) starting and/or ending with the same letter, i.e., having the same outgoing edges as each other.</a:t>
            </a:r>
          </a:p>
          <a:p>
            <a:pPr marL="742950" lvl="1" indent="-285750">
              <a:buFontTx/>
              <a:buChar char="-"/>
            </a:pPr>
            <a:r>
              <a:rPr lang="en-IN" dirty="0">
                <a:solidFill>
                  <a:srgbClr val="000000"/>
                </a:solidFill>
              </a:rPr>
              <a:t>Countries starting and ending with ‘a’ (</a:t>
            </a:r>
            <a:r>
              <a:rPr lang="en-IN" sz="1400" b="0" i="0" dirty="0">
                <a:effectLst/>
              </a:rPr>
              <a:t>'Albania', 'Algeria', 'Andorra', 'Angola', 'Antigua and Barbuda', 'Argentina', 'Armenia', 'Australia', 'Austria'</a:t>
            </a:r>
            <a:r>
              <a:rPr lang="en-IN" sz="1400" dirty="0"/>
              <a:t>) </a:t>
            </a:r>
            <a:r>
              <a:rPr lang="en-IN" dirty="0">
                <a:solidFill>
                  <a:srgbClr val="000000"/>
                </a:solidFill>
              </a:rPr>
              <a:t>are grouped together due to the high inter-linking among these nodes.</a:t>
            </a:r>
          </a:p>
          <a:p>
            <a:pPr marL="742950" lvl="1" indent="-285750">
              <a:buFontTx/>
              <a:buChar char="-"/>
            </a:pPr>
            <a:r>
              <a:rPr lang="en-IN" dirty="0">
                <a:solidFill>
                  <a:srgbClr val="000000"/>
                </a:solidFill>
              </a:rPr>
              <a:t>Countries all ending with the same letter (</a:t>
            </a:r>
            <a:r>
              <a:rPr lang="en-IN" sz="1400" b="0" i="0" dirty="0">
                <a:effectLst/>
              </a:rPr>
              <a:t>'Albania', 'Algeria', 'Andorra', 'Angola', 'Antigua and Barbuda', 'Argentina', 'Armenia', 'Australia', 'Austria', 'Azerbaijan', 'Malaysia', 'Malta', 'Mauritania', 'Moldova', 'Mongolia', 'Bolivia', 'Bosnia and Herzegovina', 'Botswana', 'Latvia', 'Liberia', 'Libya', 'Lithuania', 'Bulgaria', 'Cambodia', 'Canada', 'China', 'Colombia', 'Costa Rica', 'Croatia', 'Cuba', 'Kenya', 'Romania', 'Russia', 'Rwanda', 'The Gambia', 'Tanzania', 'Tonga', 'Tunisia', 'Georgia', 'Ghana', 'Grenada', 'Guatemala', 'Guinea', 'Uganda', 'Guyana’</a:t>
            </a:r>
            <a:r>
              <a:rPr lang="en-IN" sz="1400" dirty="0"/>
              <a:t>) </a:t>
            </a:r>
            <a:r>
              <a:rPr lang="en-IN" dirty="0"/>
              <a:t>are grouped together due to outgoing edges going to same countries.</a:t>
            </a:r>
          </a:p>
          <a:p>
            <a:pPr marL="742950" lvl="1" indent="-285750">
              <a:buFontTx/>
              <a:buChar char="-"/>
            </a:pPr>
            <a:r>
              <a:rPr lang="en-IN" dirty="0"/>
              <a:t>Countries starting with the same letter (</a:t>
            </a:r>
            <a:r>
              <a:rPr lang="en-IN" sz="1400" b="0" i="0" dirty="0">
                <a:effectLst/>
              </a:rPr>
              <a:t>'North Korea', 'Namibia', 'Nauru', 'Nepal', 'New Zealand', 'Nicaragua', 'Niger', 'Nigeria', 'North Macedonia', 'Norway', 'Bahrain', 'Benin', 'Bhutan', 'Brazil'</a:t>
            </a:r>
            <a:r>
              <a:rPr lang="en-IN" sz="1400" dirty="0"/>
              <a:t>) </a:t>
            </a:r>
            <a:r>
              <a:rPr lang="en-IN" dirty="0"/>
              <a:t>also get grouped together due to the same sources of incoming edges.</a:t>
            </a:r>
          </a:p>
          <a:p>
            <a:pPr marL="285750" indent="-285750" algn="l">
              <a:buFontTx/>
              <a:buChar char="-"/>
            </a:pPr>
            <a:r>
              <a:rPr lang="en-IN" dirty="0">
                <a:solidFill>
                  <a:srgbClr val="000000"/>
                </a:solidFill>
              </a:rPr>
              <a:t>Communities are made of countries that are directly connected to each other by an edge.</a:t>
            </a:r>
          </a:p>
          <a:p>
            <a:pPr marL="742950" lvl="1" indent="-285750">
              <a:buFontTx/>
              <a:buChar char="-"/>
            </a:pPr>
            <a:r>
              <a:rPr lang="en-IN" sz="1400" b="0" i="0" dirty="0">
                <a:effectLst/>
              </a:rPr>
              <a:t>('North Korea', 'Namibia', 'Nauru', 'Nepal', 'New Zealand', 'Nicaragua', 'Niger', 'Nigeria', 'North Macedonia', 'Norway', 'Bahrain', 'Benin', 'Bhutan', 'Brazil', 'Lebanon', 'Lesotho', 'Liechtenstein', 'Luxembourg', 'Iran', 'Burkina Faso', 'Oman', 'Cameroon', 'Kazakhstan', 'Kuwait', 'Kyrgyzstan', 'Taiwan', 'Tajikistan', 'Togo', 'Trinidad and Tobago', 'Turkey', 'Turkmenistan', 'Gabon', 'Germany', 'Yemen', 'Uzbekistan', 'Japan', 'Jordan’)</a:t>
            </a:r>
          </a:p>
          <a:p>
            <a:pPr marL="285750" indent="-285750">
              <a:buFontTx/>
              <a:buChar char="-"/>
            </a:pPr>
            <a:r>
              <a:rPr lang="en-IN" b="0" i="0" dirty="0">
                <a:effectLst/>
              </a:rPr>
              <a:t>Some Communities act as bridges between other communities, these can be seen in the images as the communities stretching to all parts of the graph with some overlap area with each/some communities</a:t>
            </a:r>
          </a:p>
        </p:txBody>
      </p:sp>
    </p:spTree>
    <p:extLst>
      <p:ext uri="{BB962C8B-B14F-4D97-AF65-F5344CB8AC3E}">
        <p14:creationId xmlns:p14="http://schemas.microsoft.com/office/powerpoint/2010/main" val="6239668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23EE90-D5D1-31F8-9779-76B9EA55F5EB}"/>
              </a:ext>
            </a:extLst>
          </p:cNvPr>
          <p:cNvSpPr txBox="1"/>
          <p:nvPr/>
        </p:nvSpPr>
        <p:spPr>
          <a:xfrm>
            <a:off x="458598" y="771787"/>
            <a:ext cx="11274804" cy="5909310"/>
          </a:xfrm>
          <a:prstGeom prst="rect">
            <a:avLst/>
          </a:prstGeom>
          <a:noFill/>
        </p:spPr>
        <p:txBody>
          <a:bodyPr wrap="square" rtlCol="0">
            <a:spAutoFit/>
          </a:bodyPr>
          <a:lstStyle/>
          <a:p>
            <a:r>
              <a:rPr lang="en-IN" dirty="0">
                <a:effectLst/>
              </a:rPr>
              <a:t>Can We Identify a Strategy Using These Communities?</a:t>
            </a:r>
          </a:p>
          <a:p>
            <a:r>
              <a:rPr lang="en-IN" dirty="0">
                <a:effectLst/>
              </a:rPr>
              <a:t>We can think of countries as nodes in a game, where choosing a name that lies between communities might be a “good” move in terms of connectivity.</a:t>
            </a:r>
          </a:p>
          <a:p>
            <a:pPr marL="342900" indent="-342900">
              <a:buAutoNum type="arabicPeriod"/>
            </a:pPr>
            <a:r>
              <a:rPr lang="en-IN" dirty="0"/>
              <a:t>Staying in communities with high inter-connectivity (such as communities that have countries starting and ending with the same letter) allowing us to have many possible moves and transitions.</a:t>
            </a:r>
          </a:p>
          <a:p>
            <a:endParaRPr lang="en-IN" dirty="0">
              <a:effectLst/>
            </a:endParaRPr>
          </a:p>
          <a:p>
            <a:r>
              <a:rPr lang="en-IN" dirty="0"/>
              <a:t>2.</a:t>
            </a:r>
            <a:r>
              <a:rPr lang="en-IN" dirty="0">
                <a:effectLst/>
              </a:rPr>
              <a:t> Finding Good Transition or “Bridge” Countries</a:t>
            </a:r>
          </a:p>
          <a:p>
            <a:r>
              <a:rPr lang="en-IN" dirty="0">
                <a:effectLst/>
              </a:rPr>
              <a:t>Some countries act as "connectors" between major communities. If a country belongs to multiple different communities in different algorithms, it is likely a bridge between clusters. We can identify such bridge countries by checking which countries frequently change communities across algorithms.</a:t>
            </a:r>
          </a:p>
          <a:p>
            <a:r>
              <a:rPr lang="en-IN" dirty="0"/>
              <a:t>Properties of a strong transition country –</a:t>
            </a:r>
          </a:p>
          <a:p>
            <a:r>
              <a:rPr lang="en-IN" dirty="0">
                <a:effectLst/>
              </a:rPr>
              <a:t>Be in multiple different communities across algorithms → suggests it is a weak boundary.</a:t>
            </a:r>
          </a:p>
          <a:p>
            <a:r>
              <a:rPr lang="en-IN" dirty="0">
                <a:effectLst/>
              </a:rPr>
              <a:t>Have multiple connections to different clusters → suggests it connects diverse regions.</a:t>
            </a:r>
          </a:p>
          <a:p>
            <a:r>
              <a:rPr lang="en-IN" dirty="0">
                <a:effectLst/>
              </a:rPr>
              <a:t>Not be isolated (e.g., Paraguay) → ensures movement is not blocked.</a:t>
            </a:r>
          </a:p>
          <a:p>
            <a:r>
              <a:rPr lang="en-IN" dirty="0">
                <a:effectLst/>
              </a:rPr>
              <a:t>Using this logic, a country like Netherlands, Egypt or Azerbaijan (which appear in different communities across different algorithms) might be a good choice for transitioning between clusters.</a:t>
            </a:r>
          </a:p>
          <a:p>
            <a:endParaRPr lang="en-IN" dirty="0">
              <a:effectLst/>
            </a:endParaRPr>
          </a:p>
          <a:p>
            <a:r>
              <a:rPr lang="en-IN" dirty="0"/>
              <a:t>3.</a:t>
            </a:r>
            <a:r>
              <a:rPr lang="en-IN" dirty="0">
                <a:effectLst/>
              </a:rPr>
              <a:t> Strategy for Picking Countries in a Name Game</a:t>
            </a:r>
          </a:p>
          <a:p>
            <a:r>
              <a:rPr lang="en-IN" dirty="0">
                <a:effectLst/>
              </a:rPr>
              <a:t>Pick a country from a high-modularity community to stay within a strong cluster.</a:t>
            </a:r>
          </a:p>
          <a:p>
            <a:r>
              <a:rPr lang="en-IN" dirty="0">
                <a:effectLst/>
              </a:rPr>
              <a:t>Pick a country that appears in multiple communities (bridge countries) to transition to another group.</a:t>
            </a:r>
          </a:p>
          <a:p>
            <a:r>
              <a:rPr lang="en-IN" dirty="0">
                <a:effectLst/>
              </a:rPr>
              <a:t>Avoid isolated countries (e.g., Paraguay, Burkina Faso, Vatican City), as they limit movement.</a:t>
            </a:r>
          </a:p>
        </p:txBody>
      </p:sp>
    </p:spTree>
    <p:extLst>
      <p:ext uri="{BB962C8B-B14F-4D97-AF65-F5344CB8AC3E}">
        <p14:creationId xmlns:p14="http://schemas.microsoft.com/office/powerpoint/2010/main" val="718258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FC47CF-6671-BDC4-6CCB-2892919EC52A}"/>
              </a:ext>
            </a:extLst>
          </p:cNvPr>
          <p:cNvSpPr txBox="1"/>
          <p:nvPr/>
        </p:nvSpPr>
        <p:spPr>
          <a:xfrm>
            <a:off x="478173" y="713064"/>
            <a:ext cx="11258025" cy="5860450"/>
          </a:xfrm>
          <a:prstGeom prst="rect">
            <a:avLst/>
          </a:prstGeom>
          <a:noFill/>
        </p:spPr>
        <p:txBody>
          <a:bodyPr wrap="square" rtlCol="0">
            <a:spAutoFit/>
          </a:bodyPr>
          <a:lstStyle/>
          <a:p>
            <a:pPr>
              <a:lnSpc>
                <a:spcPct val="150000"/>
              </a:lnSpc>
            </a:pPr>
            <a:r>
              <a:rPr lang="en-US" dirty="0"/>
              <a:t>Algorithm based strategies:</a:t>
            </a:r>
          </a:p>
          <a:p>
            <a:pPr marL="342900" indent="-342900">
              <a:lnSpc>
                <a:spcPct val="150000"/>
              </a:lnSpc>
              <a:buAutoNum type="arabicPeriod"/>
            </a:pPr>
            <a:r>
              <a:rPr lang="en-US" dirty="0"/>
              <a:t>Girvan Newman – highlights weak/isolated countries that can act as bottlenecks/dead-ends throughout the game.</a:t>
            </a:r>
          </a:p>
          <a:p>
            <a:pPr marL="342900" indent="-342900">
              <a:lnSpc>
                <a:spcPct val="150000"/>
              </a:lnSpc>
              <a:buAutoNum type="arabicPeriod"/>
            </a:pPr>
            <a:endParaRPr lang="en-US" dirty="0"/>
          </a:p>
          <a:p>
            <a:pPr marL="342900" indent="-342900">
              <a:lnSpc>
                <a:spcPct val="150000"/>
              </a:lnSpc>
              <a:buAutoNum type="arabicPeriod"/>
            </a:pPr>
            <a:r>
              <a:rPr lang="en-US" dirty="0"/>
              <a:t>Louvain and Leiden – </a:t>
            </a:r>
          </a:p>
          <a:p>
            <a:pPr marL="742950" lvl="1" indent="-285750">
              <a:lnSpc>
                <a:spcPct val="150000"/>
              </a:lnSpc>
              <a:buFontTx/>
              <a:buChar char="-"/>
            </a:pPr>
            <a:r>
              <a:rPr lang="en-US" dirty="0"/>
              <a:t>Try to start/reach a </a:t>
            </a:r>
            <a:r>
              <a:rPr lang="en-IN" dirty="0">
                <a:solidFill>
                  <a:srgbClr val="000000"/>
                </a:solidFill>
              </a:rPr>
              <a:t>h</a:t>
            </a:r>
            <a:r>
              <a:rPr lang="en-IN" b="0" i="0" u="none" strike="noStrike" dirty="0">
                <a:solidFill>
                  <a:srgbClr val="000000"/>
                </a:solidFill>
                <a:effectLst/>
              </a:rPr>
              <a:t>ighly </a:t>
            </a:r>
            <a:r>
              <a:rPr lang="en-IN" dirty="0">
                <a:solidFill>
                  <a:srgbClr val="000000"/>
                </a:solidFill>
              </a:rPr>
              <a:t>i</a:t>
            </a:r>
            <a:r>
              <a:rPr lang="en-IN" b="0" i="0" u="none" strike="noStrike" dirty="0">
                <a:solidFill>
                  <a:srgbClr val="000000"/>
                </a:solidFill>
                <a:effectLst/>
              </a:rPr>
              <a:t>nterconnected community</a:t>
            </a:r>
          </a:p>
          <a:p>
            <a:pPr marL="742950" lvl="1" indent="-285750">
              <a:lnSpc>
                <a:spcPct val="150000"/>
              </a:lnSpc>
              <a:buFontTx/>
              <a:buChar char="-"/>
            </a:pPr>
            <a:r>
              <a:rPr lang="en-IN" i="0" u="none" strike="noStrike" dirty="0">
                <a:solidFill>
                  <a:srgbClr val="000000"/>
                </a:solidFill>
                <a:effectLst/>
              </a:rPr>
              <a:t>Use bridge countries strategically to switch between different clusters/communities.</a:t>
            </a:r>
          </a:p>
          <a:p>
            <a:pPr marL="742950" lvl="1" indent="-285750">
              <a:lnSpc>
                <a:spcPct val="150000"/>
              </a:lnSpc>
              <a:buFontTx/>
              <a:buChar char="-"/>
            </a:pPr>
            <a:r>
              <a:rPr lang="en-IN" i="0" u="none" strike="noStrike" dirty="0">
                <a:solidFill>
                  <a:srgbClr val="000000"/>
                </a:solidFill>
                <a:effectLst/>
              </a:rPr>
              <a:t>Avoid choosing isolated countries (smaller communities) unless they are required for a specific transition.</a:t>
            </a:r>
          </a:p>
          <a:p>
            <a:pPr lvl="1">
              <a:lnSpc>
                <a:spcPct val="150000"/>
              </a:lnSpc>
            </a:pPr>
            <a:endParaRPr lang="en-US" i="0" u="none" strike="noStrike" dirty="0">
              <a:solidFill>
                <a:srgbClr val="000000"/>
              </a:solidFill>
              <a:effectLst/>
            </a:endParaRPr>
          </a:p>
          <a:p>
            <a:pPr marL="342900" indent="-342900">
              <a:lnSpc>
                <a:spcPct val="150000"/>
              </a:lnSpc>
              <a:buAutoNum type="arabicPeriod" startAt="3"/>
            </a:pPr>
            <a:r>
              <a:rPr lang="en-IN" b="0" i="0" u="none" strike="noStrike" dirty="0">
                <a:solidFill>
                  <a:srgbClr val="000000"/>
                </a:solidFill>
                <a:effectLst/>
              </a:rPr>
              <a:t>Walktrap - </a:t>
            </a:r>
          </a:p>
          <a:p>
            <a:pPr marL="742950" lvl="1" indent="-285750">
              <a:lnSpc>
                <a:spcPct val="150000"/>
              </a:lnSpc>
              <a:buFontTx/>
              <a:buChar char="-"/>
            </a:pPr>
            <a:r>
              <a:rPr lang="en-IN" dirty="0">
                <a:solidFill>
                  <a:srgbClr val="000000"/>
                </a:solidFill>
              </a:rPr>
              <a:t>C</a:t>
            </a:r>
            <a:r>
              <a:rPr lang="en-IN" i="0" u="none" strike="noStrike" dirty="0">
                <a:solidFill>
                  <a:srgbClr val="000000"/>
                </a:solidFill>
                <a:effectLst/>
              </a:rPr>
              <a:t>reates smaller, more localized communities, suggesting it favours local connections over global graph structure.</a:t>
            </a:r>
          </a:p>
          <a:p>
            <a:pPr marL="742950" lvl="1" indent="-285750">
              <a:lnSpc>
                <a:spcPct val="150000"/>
              </a:lnSpc>
              <a:buFontTx/>
              <a:buChar char="-"/>
            </a:pPr>
            <a:r>
              <a:rPr lang="en-IN" i="0" u="none" strike="noStrike" dirty="0">
                <a:solidFill>
                  <a:srgbClr val="000000"/>
                </a:solidFill>
                <a:effectLst/>
              </a:rPr>
              <a:t>Can be used to better identify paths for movement within a community.  While Louvain or Leiden can be used to transition among communities better, the short random walk based implementation can allow </a:t>
            </a:r>
            <a:r>
              <a:rPr lang="en-IN" i="0" u="none" strike="noStrike" dirty="0" err="1">
                <a:solidFill>
                  <a:srgbClr val="000000"/>
                </a:solidFill>
                <a:effectLst/>
              </a:rPr>
              <a:t>walktrap</a:t>
            </a:r>
            <a:r>
              <a:rPr lang="en-IN" i="0" u="none" strike="noStrike" dirty="0">
                <a:solidFill>
                  <a:srgbClr val="000000"/>
                </a:solidFill>
                <a:effectLst/>
              </a:rPr>
              <a:t> to have better intra-community transitions.</a:t>
            </a:r>
            <a:endParaRPr lang="en-US" dirty="0">
              <a:solidFill>
                <a:srgbClr val="000000"/>
              </a:solidFill>
            </a:endParaRPr>
          </a:p>
        </p:txBody>
      </p:sp>
    </p:spTree>
    <p:extLst>
      <p:ext uri="{BB962C8B-B14F-4D97-AF65-F5344CB8AC3E}">
        <p14:creationId xmlns:p14="http://schemas.microsoft.com/office/powerpoint/2010/main" val="42030343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0C573-EF56-4711-6899-0048B78327C6}"/>
              </a:ext>
            </a:extLst>
          </p:cNvPr>
          <p:cNvSpPr>
            <a:spLocks noGrp="1"/>
          </p:cNvSpPr>
          <p:nvPr>
            <p:ph type="title"/>
          </p:nvPr>
        </p:nvSpPr>
        <p:spPr/>
        <p:txBody>
          <a:bodyPr/>
          <a:lstStyle/>
          <a:p>
            <a:r>
              <a:rPr lang="en-US" dirty="0"/>
              <a:t>Modularity Assessment</a:t>
            </a:r>
          </a:p>
        </p:txBody>
      </p:sp>
      <p:sp>
        <p:nvSpPr>
          <p:cNvPr id="3" name="Content Placeholder 2">
            <a:extLst>
              <a:ext uri="{FF2B5EF4-FFF2-40B4-BE49-F238E27FC236}">
                <a16:creationId xmlns:a16="http://schemas.microsoft.com/office/drawing/2014/main" id="{D5089695-841D-6A00-0934-BAAAD2FD6856}"/>
              </a:ext>
            </a:extLst>
          </p:cNvPr>
          <p:cNvSpPr>
            <a:spLocks noGrp="1"/>
          </p:cNvSpPr>
          <p:nvPr>
            <p:ph idx="1"/>
          </p:nvPr>
        </p:nvSpPr>
        <p:spPr>
          <a:xfrm>
            <a:off x="581191" y="2004327"/>
            <a:ext cx="11029615" cy="4497141"/>
          </a:xfrm>
        </p:spPr>
        <p:txBody>
          <a:bodyPr>
            <a:normAutofit fontScale="70000" lnSpcReduction="20000"/>
          </a:bodyPr>
          <a:lstStyle/>
          <a:p>
            <a:pPr algn="l"/>
            <a:r>
              <a:rPr lang="en-IN" b="1" i="0" u="none" strike="noStrike" dirty="0">
                <a:solidFill>
                  <a:srgbClr val="000000"/>
                </a:solidFill>
                <a:effectLst/>
              </a:rPr>
              <a:t>NetworkX Modularity</a:t>
            </a:r>
          </a:p>
          <a:p>
            <a:pPr marL="0" indent="0" algn="l">
              <a:buNone/>
            </a:pPr>
            <a:r>
              <a:rPr lang="en-IN" dirty="0">
                <a:solidFill>
                  <a:srgbClr val="000000"/>
                </a:solidFill>
              </a:rPr>
              <a:t>	</a:t>
            </a:r>
            <a:r>
              <a:rPr lang="en-IN" i="0" u="none" strike="noStrike" dirty="0">
                <a:solidFill>
                  <a:srgbClr val="000000"/>
                </a:solidFill>
                <a:effectLst/>
              </a:rPr>
              <a:t>Girvan-Newman</a:t>
            </a:r>
            <a:r>
              <a:rPr lang="en-IN" b="1" i="0" u="none" strike="noStrike" dirty="0">
                <a:solidFill>
                  <a:srgbClr val="000000"/>
                </a:solidFill>
                <a:effectLst/>
              </a:rPr>
              <a:t>:</a:t>
            </a:r>
            <a:r>
              <a:rPr lang="en-IN" b="0" i="0" u="none" strike="noStrike" dirty="0">
                <a:solidFill>
                  <a:srgbClr val="000000"/>
                </a:solidFill>
                <a:effectLst/>
              </a:rPr>
              <a:t> 0.0 - This score suggests </a:t>
            </a:r>
            <a:r>
              <a:rPr lang="en-IN" i="0" u="none" strike="noStrike" dirty="0">
                <a:solidFill>
                  <a:srgbClr val="000000"/>
                </a:solidFill>
                <a:effectLst/>
              </a:rPr>
              <a:t>no meaningful community structure</a:t>
            </a:r>
            <a:r>
              <a:rPr lang="en-IN" b="0" i="0" u="none" strike="noStrike" dirty="0">
                <a:solidFill>
                  <a:srgbClr val="000000"/>
                </a:solidFill>
                <a:effectLst/>
              </a:rPr>
              <a:t> was detected, possibly because the method struggled with the graph’s 					    density or size.</a:t>
            </a:r>
          </a:p>
          <a:p>
            <a:pPr marL="0" indent="0" algn="l">
              <a:buNone/>
            </a:pPr>
            <a:r>
              <a:rPr lang="en-IN" b="1" i="0" u="none" strike="noStrike" dirty="0">
                <a:solidFill>
                  <a:srgbClr val="000000"/>
                </a:solidFill>
                <a:effectLst/>
              </a:rPr>
              <a:t>	</a:t>
            </a:r>
            <a:r>
              <a:rPr lang="en-IN" i="0" u="none" strike="noStrike" dirty="0">
                <a:solidFill>
                  <a:srgbClr val="000000"/>
                </a:solidFill>
                <a:effectLst/>
              </a:rPr>
              <a:t>Louvain: 0.4616 - A moderately good score, indicating well-separated and internally cohesive communities.</a:t>
            </a:r>
          </a:p>
          <a:p>
            <a:pPr marL="0" indent="0" algn="l">
              <a:buNone/>
            </a:pPr>
            <a:r>
              <a:rPr lang="en-IN" i="0" u="none" strike="noStrike" dirty="0">
                <a:solidFill>
                  <a:srgbClr val="000000"/>
                </a:solidFill>
                <a:effectLst/>
              </a:rPr>
              <a:t>	Leiden: 0.4635 - Slightly better than Louvain, showing higher modularity and better optimization of the community structure.</a:t>
            </a:r>
          </a:p>
          <a:p>
            <a:pPr marL="0" indent="0" algn="l">
              <a:buNone/>
            </a:pPr>
            <a:r>
              <a:rPr lang="en-IN" i="0" u="none" strike="noStrike" dirty="0">
                <a:solidFill>
                  <a:srgbClr val="000000"/>
                </a:solidFill>
                <a:effectLst/>
              </a:rPr>
              <a:t>	Walktrap: 0.4233 - Slightly lower than Louvain and Leiden but still decent.</a:t>
            </a:r>
          </a:p>
          <a:p>
            <a:pPr marL="0" indent="0" algn="l">
              <a:buNone/>
            </a:pPr>
            <a:endParaRPr lang="en-IN" b="0" i="0" u="none" strike="noStrike" dirty="0">
              <a:solidFill>
                <a:srgbClr val="000000"/>
              </a:solidFill>
              <a:effectLst/>
            </a:endParaRPr>
          </a:p>
          <a:p>
            <a:r>
              <a:rPr lang="en-IN" b="1" i="0" u="none" strike="noStrike" dirty="0">
                <a:solidFill>
                  <a:srgbClr val="000000"/>
                </a:solidFill>
                <a:effectLst/>
              </a:rPr>
              <a:t>cdlib Newman-Girvan Modularity</a:t>
            </a:r>
            <a:r>
              <a:rPr lang="en-IN" sz="1700" b="1" i="0" u="none" strike="noStrike" dirty="0">
                <a:solidFill>
                  <a:srgbClr val="000000"/>
                </a:solidFill>
                <a:effectLst/>
              </a:rPr>
              <a:t> </a:t>
            </a:r>
            <a:r>
              <a:rPr lang="en-IN" sz="2000" b="0" dirty="0">
                <a:solidFill>
                  <a:schemeClr val="tx1"/>
                </a:solidFill>
                <a:effectLst/>
              </a:rPr>
              <a:t>(Adjusts modularity scores for directed edges)</a:t>
            </a:r>
            <a:endParaRPr lang="en-IN" sz="2000" b="1" i="0" u="none" strike="noStrike" dirty="0">
              <a:solidFill>
                <a:schemeClr val="tx1"/>
              </a:solidFill>
              <a:effectLst/>
            </a:endParaRPr>
          </a:p>
          <a:p>
            <a:pPr marL="0" indent="0" algn="l">
              <a:buNone/>
            </a:pPr>
            <a:r>
              <a:rPr lang="en-IN" b="1" i="0" u="none" strike="noStrike" dirty="0">
                <a:solidFill>
                  <a:srgbClr val="000000"/>
                </a:solidFill>
                <a:effectLst/>
              </a:rPr>
              <a:t>	</a:t>
            </a:r>
            <a:r>
              <a:rPr lang="en-IN" i="0" u="none" strike="noStrike" dirty="0">
                <a:solidFill>
                  <a:srgbClr val="000000"/>
                </a:solidFill>
                <a:effectLst/>
              </a:rPr>
              <a:t>Girvan-Newman: -0.4961 - A negative score implies poor community separation or overlapping clusters. Girvan-Newman tends to perform poorly on 					larger, dense graphs.</a:t>
            </a:r>
          </a:p>
          <a:p>
            <a:pPr marL="0" indent="0" algn="l">
              <a:buNone/>
            </a:pPr>
            <a:r>
              <a:rPr lang="en-IN" dirty="0">
                <a:solidFill>
                  <a:srgbClr val="000000"/>
                </a:solidFill>
              </a:rPr>
              <a:t>	</a:t>
            </a:r>
            <a:r>
              <a:rPr lang="en-IN" i="0" u="none" strike="noStrike" dirty="0">
                <a:solidFill>
                  <a:srgbClr val="000000"/>
                </a:solidFill>
                <a:effectLst/>
              </a:rPr>
              <a:t>Louvain, Leiden, Walktrap: 0.10 - 0.07 - These scores are very low, suggesting suboptimal performance or issues in how N-G computes modularity.</a:t>
            </a:r>
          </a:p>
          <a:p>
            <a:pPr marL="0" indent="0" algn="l">
              <a:buNone/>
            </a:pPr>
            <a:endParaRPr lang="en-IN" b="0" i="0" u="none" strike="noStrike" dirty="0">
              <a:solidFill>
                <a:srgbClr val="000000"/>
              </a:solidFill>
              <a:effectLst/>
            </a:endParaRPr>
          </a:p>
          <a:p>
            <a:pPr algn="l"/>
            <a:r>
              <a:rPr lang="en-IN" b="1" i="0" u="none" strike="noStrike" dirty="0">
                <a:solidFill>
                  <a:srgbClr val="000000"/>
                </a:solidFill>
                <a:effectLst/>
              </a:rPr>
              <a:t>cdlib Erdos-</a:t>
            </a:r>
            <a:r>
              <a:rPr lang="en-IN" b="1" i="0" u="none" strike="noStrike" dirty="0" err="1">
                <a:solidFill>
                  <a:srgbClr val="000000"/>
                </a:solidFill>
                <a:effectLst/>
              </a:rPr>
              <a:t>Renyi</a:t>
            </a:r>
            <a:r>
              <a:rPr lang="en-IN" b="1" i="0" u="none" strike="noStrike" dirty="0">
                <a:solidFill>
                  <a:srgbClr val="000000"/>
                </a:solidFill>
                <a:effectLst/>
              </a:rPr>
              <a:t> Modularity</a:t>
            </a:r>
          </a:p>
          <a:p>
            <a:pPr marL="0" indent="0" algn="l">
              <a:buNone/>
            </a:pPr>
            <a:r>
              <a:rPr lang="en-IN" b="1" i="0" u="none" strike="noStrike" dirty="0">
                <a:solidFill>
                  <a:srgbClr val="000000"/>
                </a:solidFill>
                <a:effectLst/>
              </a:rPr>
              <a:t>	</a:t>
            </a:r>
            <a:r>
              <a:rPr lang="en-IN" i="0" u="none" strike="noStrike" dirty="0">
                <a:solidFill>
                  <a:srgbClr val="000000"/>
                </a:solidFill>
                <a:effectLst/>
              </a:rPr>
              <a:t>Girvan-Newman</a:t>
            </a:r>
            <a:r>
              <a:rPr lang="en-IN" b="1" i="0" u="none" strike="noStrike" dirty="0">
                <a:solidFill>
                  <a:srgbClr val="000000"/>
                </a:solidFill>
                <a:effectLst/>
              </a:rPr>
              <a:t>:</a:t>
            </a:r>
            <a:r>
              <a:rPr lang="en-IN" b="0" i="0" u="none" strike="noStrike" dirty="0">
                <a:solidFill>
                  <a:srgbClr val="000000"/>
                </a:solidFill>
                <a:effectLst/>
              </a:rPr>
              <a:t> </a:t>
            </a:r>
            <a:r>
              <a:rPr lang="en-IN" i="0" u="none" strike="noStrike" dirty="0">
                <a:solidFill>
                  <a:srgbClr val="000000"/>
                </a:solidFill>
                <a:effectLst/>
              </a:rPr>
              <a:t>0.0097 - Close to zero, indicating random-like community structure.</a:t>
            </a:r>
          </a:p>
          <a:p>
            <a:pPr marL="0" indent="0" algn="l">
              <a:buNone/>
            </a:pPr>
            <a:r>
              <a:rPr lang="en-IN" i="0" u="none" strike="noStrike" dirty="0">
                <a:solidFill>
                  <a:srgbClr val="000000"/>
                </a:solidFill>
                <a:effectLst/>
              </a:rPr>
              <a:t>	Louvain: 0.5209 - The best score overall, showing Louvain works well under Erdos-</a:t>
            </a:r>
            <a:r>
              <a:rPr lang="en-IN" i="0" u="none" strike="noStrike" dirty="0" err="1">
                <a:solidFill>
                  <a:srgbClr val="000000"/>
                </a:solidFill>
                <a:effectLst/>
              </a:rPr>
              <a:t>Renyi</a:t>
            </a:r>
            <a:r>
              <a:rPr lang="en-IN" i="0" u="none" strike="noStrike" dirty="0">
                <a:solidFill>
                  <a:srgbClr val="000000"/>
                </a:solidFill>
                <a:effectLst/>
              </a:rPr>
              <a:t> modularity assumptions.</a:t>
            </a:r>
          </a:p>
          <a:p>
            <a:pPr marL="0" indent="0" algn="l">
              <a:buNone/>
            </a:pPr>
            <a:r>
              <a:rPr lang="en-IN" i="0" u="none" strike="noStrike" dirty="0">
                <a:solidFill>
                  <a:srgbClr val="000000"/>
                </a:solidFill>
                <a:effectLst/>
              </a:rPr>
              <a:t>	Leiden: 0.5095 - Close to Louvain, indicating similar high-quality results.</a:t>
            </a:r>
          </a:p>
          <a:p>
            <a:pPr marL="0" indent="0" algn="l">
              <a:buNone/>
            </a:pPr>
            <a:r>
              <a:rPr lang="en-IN" i="0" u="none" strike="noStrike" dirty="0">
                <a:solidFill>
                  <a:srgbClr val="000000"/>
                </a:solidFill>
                <a:effectLst/>
              </a:rPr>
              <a:t>	Walktrap: 0.4982 - A slightly lower score but still reflects good community structure.</a:t>
            </a:r>
          </a:p>
        </p:txBody>
      </p:sp>
    </p:spTree>
    <p:extLst>
      <p:ext uri="{BB962C8B-B14F-4D97-AF65-F5344CB8AC3E}">
        <p14:creationId xmlns:p14="http://schemas.microsoft.com/office/powerpoint/2010/main" val="3160120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091B8B-1D91-4119-7302-3EB11E0E3046}"/>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7510FFF-36FD-C38E-B11B-EB2E2C48997E}"/>
              </a:ext>
            </a:extLst>
          </p:cNvPr>
          <p:cNvSpPr/>
          <p:nvPr/>
        </p:nvSpPr>
        <p:spPr>
          <a:xfrm>
            <a:off x="458598" y="729842"/>
            <a:ext cx="11274804" cy="57716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latin typeface="+mj-lt"/>
              </a:rPr>
              <a:t>BONUS – LINK PREDICTION</a:t>
            </a:r>
          </a:p>
        </p:txBody>
      </p:sp>
    </p:spTree>
    <p:extLst>
      <p:ext uri="{BB962C8B-B14F-4D97-AF65-F5344CB8AC3E}">
        <p14:creationId xmlns:p14="http://schemas.microsoft.com/office/powerpoint/2010/main" val="3166118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E2CD75-435D-DA0A-D1DE-29AB78F3DA80}"/>
              </a:ext>
            </a:extLst>
          </p:cNvPr>
          <p:cNvSpPr/>
          <p:nvPr/>
        </p:nvSpPr>
        <p:spPr>
          <a:xfrm>
            <a:off x="458598" y="729842"/>
            <a:ext cx="11274804" cy="57716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latin typeface="+mj-lt"/>
              </a:rPr>
              <a:t>TASK 1 – GRAPH ANALYSIS</a:t>
            </a:r>
          </a:p>
        </p:txBody>
      </p:sp>
    </p:spTree>
    <p:extLst>
      <p:ext uri="{BB962C8B-B14F-4D97-AF65-F5344CB8AC3E}">
        <p14:creationId xmlns:p14="http://schemas.microsoft.com/office/powerpoint/2010/main" val="2214809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34FE00-01B2-9C87-812B-750D15AF3BC6}"/>
              </a:ext>
            </a:extLst>
          </p:cNvPr>
          <p:cNvSpPr txBox="1"/>
          <p:nvPr/>
        </p:nvSpPr>
        <p:spPr>
          <a:xfrm>
            <a:off x="753717" y="1428190"/>
            <a:ext cx="10684565" cy="4198457"/>
          </a:xfrm>
          <a:prstGeom prst="rect">
            <a:avLst/>
          </a:prstGeom>
          <a:noFill/>
        </p:spPr>
        <p:txBody>
          <a:bodyPr wrap="square" rtlCol="0">
            <a:spAutoFit/>
          </a:bodyPr>
          <a:lstStyle/>
          <a:p>
            <a:pPr>
              <a:lnSpc>
                <a:spcPct val="150000"/>
              </a:lnSpc>
            </a:pPr>
            <a:r>
              <a:rPr lang="en-IN" b="1" dirty="0"/>
              <a:t>Goal</a:t>
            </a:r>
            <a:r>
              <a:rPr lang="en-IN" dirty="0"/>
              <a:t> - to determine if a neural network could learn this underlying linking rule by training on a masked version of the graph.</a:t>
            </a:r>
          </a:p>
          <a:p>
            <a:pPr>
              <a:lnSpc>
                <a:spcPct val="150000"/>
              </a:lnSpc>
            </a:pPr>
            <a:endParaRPr lang="en-IN" dirty="0"/>
          </a:p>
          <a:p>
            <a:pPr>
              <a:lnSpc>
                <a:spcPct val="150000"/>
              </a:lnSpc>
            </a:pPr>
            <a:r>
              <a:rPr lang="en-IN" dirty="0"/>
              <a:t>I implemented both the unsupervised approaches as required by the task:</a:t>
            </a:r>
          </a:p>
          <a:p>
            <a:pPr marL="342900" indent="-342900">
              <a:lnSpc>
                <a:spcPct val="150000"/>
              </a:lnSpc>
              <a:buAutoNum type="arabicPeriod"/>
            </a:pPr>
            <a:r>
              <a:rPr lang="en-IN" b="1" dirty="0"/>
              <a:t>Node2Vec (using </a:t>
            </a:r>
            <a:r>
              <a:rPr lang="en-IN" b="1" dirty="0" err="1"/>
              <a:t>PyTorch</a:t>
            </a:r>
            <a:r>
              <a:rPr lang="en-IN" b="1" dirty="0"/>
              <a:t> Geometric):</a:t>
            </a:r>
            <a:r>
              <a:rPr lang="en-IN" dirty="0"/>
              <a:t> This method learns node embeddings by performing random walks over the graph and optimizing a skip-gram objective with negative sampling.</a:t>
            </a:r>
          </a:p>
          <a:p>
            <a:pPr>
              <a:lnSpc>
                <a:spcPct val="150000"/>
              </a:lnSpc>
            </a:pPr>
            <a:endParaRPr lang="en-IN" dirty="0"/>
          </a:p>
          <a:p>
            <a:pPr>
              <a:lnSpc>
                <a:spcPct val="150000"/>
              </a:lnSpc>
            </a:pPr>
            <a:r>
              <a:rPr lang="en-IN" dirty="0"/>
              <a:t>2. </a:t>
            </a:r>
            <a:r>
              <a:rPr lang="en-IN" b="1" dirty="0"/>
              <a:t>Graph Neural Network (GNN) – Graph Autoencoder (GAE) with a GCN Encoder:</a:t>
            </a:r>
            <a:r>
              <a:rPr lang="en-IN" dirty="0"/>
              <a:t> In this approach, I mask a subset of edges from the graph and train a GCN-based encoder to reconstruct the remaining (observed) edges.</a:t>
            </a:r>
          </a:p>
        </p:txBody>
      </p:sp>
    </p:spTree>
    <p:extLst>
      <p:ext uri="{BB962C8B-B14F-4D97-AF65-F5344CB8AC3E}">
        <p14:creationId xmlns:p14="http://schemas.microsoft.com/office/powerpoint/2010/main" val="24407801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0920F-6428-1765-0848-F8E41F858AA1}"/>
              </a:ext>
            </a:extLst>
          </p:cNvPr>
          <p:cNvSpPr>
            <a:spLocks noGrp="1"/>
          </p:cNvSpPr>
          <p:nvPr>
            <p:ph type="title"/>
          </p:nvPr>
        </p:nvSpPr>
        <p:spPr/>
        <p:txBody>
          <a:bodyPr/>
          <a:lstStyle/>
          <a:p>
            <a:r>
              <a:rPr lang="en-US" dirty="0"/>
              <a:t>Node Feature Creation</a:t>
            </a:r>
          </a:p>
        </p:txBody>
      </p:sp>
      <p:sp>
        <p:nvSpPr>
          <p:cNvPr id="3" name="Content Placeholder 2">
            <a:extLst>
              <a:ext uri="{FF2B5EF4-FFF2-40B4-BE49-F238E27FC236}">
                <a16:creationId xmlns:a16="http://schemas.microsoft.com/office/drawing/2014/main" id="{0C2E6744-5536-407D-5EDF-B72058F58050}"/>
              </a:ext>
            </a:extLst>
          </p:cNvPr>
          <p:cNvSpPr>
            <a:spLocks noGrp="1"/>
          </p:cNvSpPr>
          <p:nvPr>
            <p:ph idx="1"/>
          </p:nvPr>
        </p:nvSpPr>
        <p:spPr/>
        <p:txBody>
          <a:bodyPr>
            <a:normAutofit/>
          </a:bodyPr>
          <a:lstStyle/>
          <a:p>
            <a:pPr marL="0" indent="0">
              <a:buNone/>
            </a:pPr>
            <a:r>
              <a:rPr lang="en-IN" dirty="0"/>
              <a:t>I started with a list of country names read from a text file. Using NetworkX, as done for the previous tasks, I built a directed graph where each node represents a country, and an edge is created when the last letter of one country matches the first letter of another.</a:t>
            </a:r>
          </a:p>
          <a:p>
            <a:pPr marL="0" indent="0">
              <a:buNone/>
            </a:pPr>
            <a:r>
              <a:rPr lang="en-IN" dirty="0"/>
              <a:t>For node features, I decided to use the simple feature that was provided in the question statement—</a:t>
            </a:r>
            <a:r>
              <a:rPr lang="en-IN" sz="1800" b="0" i="0" u="none" strike="noStrike" dirty="0">
                <a:solidFill>
                  <a:srgbClr val="000000"/>
                </a:solidFill>
                <a:effectLst/>
              </a:rPr>
              <a:t>Just the first and last letter</a:t>
            </a:r>
            <a:r>
              <a:rPr lang="en-IN" sz="1800" b="0" i="0" u="none" strike="noStrike" dirty="0">
                <a:solidFill>
                  <a:srgbClr val="000000"/>
                </a:solidFill>
                <a:effectLst/>
                <a:latin typeface="Arial" panose="020B0604020202020204" pitchFamily="34" charset="0"/>
              </a:rPr>
              <a:t>. </a:t>
            </a:r>
            <a:r>
              <a:rPr lang="en-IN" dirty="0"/>
              <a:t>I stored the normalized ordinal value of the first and last letter of the country name in a 2-dimensional vector for each country.</a:t>
            </a:r>
          </a:p>
          <a:p>
            <a:pPr marL="0" indent="0">
              <a:buNone/>
            </a:pPr>
            <a:r>
              <a:rPr lang="en-IN" dirty="0"/>
              <a:t>I chose this node feature because it was the most obvious and in my opinion the whole core of our graph which is made using a rule solely based on these first and last letters, these features directly capture the implementation of the graph. Although more complex features (as stated in the problem statement) could be explored, I opted for this representation to directly reflect the graph’s construction and also to keep the model simple.</a:t>
            </a:r>
          </a:p>
        </p:txBody>
      </p:sp>
    </p:spTree>
    <p:extLst>
      <p:ext uri="{BB962C8B-B14F-4D97-AF65-F5344CB8AC3E}">
        <p14:creationId xmlns:p14="http://schemas.microsoft.com/office/powerpoint/2010/main" val="33374577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EB3AD-9B56-55DA-866B-283286F8FB09}"/>
              </a:ext>
            </a:extLst>
          </p:cNvPr>
          <p:cNvSpPr>
            <a:spLocks noGrp="1"/>
          </p:cNvSpPr>
          <p:nvPr>
            <p:ph type="title"/>
          </p:nvPr>
        </p:nvSpPr>
        <p:spPr/>
        <p:txBody>
          <a:bodyPr/>
          <a:lstStyle/>
          <a:p>
            <a:r>
              <a:rPr lang="en-US" dirty="0"/>
              <a:t>Training</a:t>
            </a:r>
          </a:p>
        </p:txBody>
      </p:sp>
      <p:sp>
        <p:nvSpPr>
          <p:cNvPr id="3" name="Content Placeholder 2">
            <a:extLst>
              <a:ext uri="{FF2B5EF4-FFF2-40B4-BE49-F238E27FC236}">
                <a16:creationId xmlns:a16="http://schemas.microsoft.com/office/drawing/2014/main" id="{94C02CB3-E752-6B14-B94E-AB3D9F17D92B}"/>
              </a:ext>
            </a:extLst>
          </p:cNvPr>
          <p:cNvSpPr>
            <a:spLocks noGrp="1"/>
          </p:cNvSpPr>
          <p:nvPr>
            <p:ph idx="1"/>
          </p:nvPr>
        </p:nvSpPr>
        <p:spPr>
          <a:xfrm>
            <a:off x="581192" y="1879134"/>
            <a:ext cx="11029615" cy="4848837"/>
          </a:xfrm>
        </p:spPr>
        <p:txBody>
          <a:bodyPr>
            <a:noAutofit/>
          </a:bodyPr>
          <a:lstStyle/>
          <a:p>
            <a:pPr marL="0" indent="0">
              <a:buNone/>
            </a:pPr>
            <a:r>
              <a:rPr lang="en-IN" dirty="0"/>
              <a:t>Both methods were trained in an unsupervised manner, i.e., they were implemented without explicit edge labels passed along with input data.  As described earlier, Node2Vec leverages local graph structure through random walks, while the GAE reconstructs the graph structure from masked edges. </a:t>
            </a:r>
          </a:p>
          <a:p>
            <a:r>
              <a:rPr lang="en-IN" b="1" dirty="0"/>
              <a:t>Node2Vec:</a:t>
            </a:r>
            <a:endParaRPr lang="en-IN" dirty="0"/>
          </a:p>
          <a:p>
            <a:pPr marL="0" indent="0">
              <a:buNone/>
            </a:pPr>
            <a:r>
              <a:rPr lang="en-IN" dirty="0"/>
              <a:t>The training objective here is to maximize the probability of node co-occurrence in random walks. I used a skip-gram-like objective with negative sampling. The model generates random walks over the graph and optimizes the embeddings such that nodes appearing together in these walks have similar representations. After training, the dot product between node embeddings is used as the link prediction score.</a:t>
            </a:r>
          </a:p>
          <a:p>
            <a:r>
              <a:rPr lang="en-IN" b="1" dirty="0"/>
              <a:t>Graph Autoencoder (GAE) with GCN Encoder:</a:t>
            </a:r>
            <a:endParaRPr lang="en-IN" dirty="0"/>
          </a:p>
          <a:p>
            <a:pPr marL="0" indent="0">
              <a:buNone/>
            </a:pPr>
            <a:r>
              <a:rPr lang="en-IN" dirty="0"/>
              <a:t>In this approach, I first mask a percentage (20%) of the edges from the original graph. The GAE then uses a two-layer GCN encoder to map nodes into a latent space. The unsupervised training objective is to reconstruct the masked (or training) edges using a reconstruction loss (binary cross-entropy computed on the dot product of node embeddings). This forces the encoder to learn representations that capture the structural information necessary to predict connectivity.</a:t>
            </a:r>
          </a:p>
        </p:txBody>
      </p:sp>
    </p:spTree>
    <p:extLst>
      <p:ext uri="{BB962C8B-B14F-4D97-AF65-F5344CB8AC3E}">
        <p14:creationId xmlns:p14="http://schemas.microsoft.com/office/powerpoint/2010/main" val="5238179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012B1B-23CC-6E12-0F9E-1E0625C2E80E}"/>
              </a:ext>
            </a:extLst>
          </p:cNvPr>
          <p:cNvSpPr txBox="1"/>
          <p:nvPr/>
        </p:nvSpPr>
        <p:spPr>
          <a:xfrm>
            <a:off x="467279" y="889233"/>
            <a:ext cx="11101139" cy="5078313"/>
          </a:xfrm>
          <a:prstGeom prst="rect">
            <a:avLst/>
          </a:prstGeom>
          <a:noFill/>
        </p:spPr>
        <p:txBody>
          <a:bodyPr wrap="square" rtlCol="0">
            <a:spAutoFit/>
          </a:bodyPr>
          <a:lstStyle/>
          <a:p>
            <a:r>
              <a:rPr lang="en-US" dirty="0"/>
              <a:t>Inexperienced with GNNs, my initial parameters were numbers I picked up from my resource articles. While these parameters were not vetted, the model still performed better than random with the node2vec AUC ~0.628 and GAE AUC ~0.725.</a:t>
            </a:r>
          </a:p>
          <a:p>
            <a:endParaRPr lang="en-US" dirty="0"/>
          </a:p>
          <a:p>
            <a:r>
              <a:rPr lang="en-US" dirty="0"/>
              <a:t>Initially I thought maybe the features aren’t getting enough representation due to the embedding layer and hidden layers being too low, so I increased them in small increments and observed the changes. Increasing embedding layer in node2vec and hidden layer in GAE did have a small positive impact on the respective AUCs but not enough </a:t>
            </a:r>
            <a:r>
              <a:rPr lang="en-IN" dirty="0"/>
              <a:t>to fully address the limitations imposed by the low-dimensional feature representation so I reverted back to the original layers</a:t>
            </a:r>
            <a:r>
              <a:rPr lang="en-US" dirty="0"/>
              <a:t>.</a:t>
            </a:r>
          </a:p>
          <a:p>
            <a:endParaRPr lang="en-US" dirty="0"/>
          </a:p>
          <a:p>
            <a:r>
              <a:rPr lang="en-US" dirty="0"/>
              <a:t>I wanted to study the loss function and how it changes with epochs but 100 epochs was too less and the loss function value did not have a gradual decrease that I could monitor so I continued to tweak the parameters, increasing the epochs to 10x, lowering the learning rate by 0.5x for both node2vec and GAE which boosted the model AUC significantly for the case of node2vec with AUC ~0.778 but remained similar for GAE with AUC ~0.761.</a:t>
            </a:r>
          </a:p>
          <a:p>
            <a:endParaRPr lang="en-US" dirty="0"/>
          </a:p>
          <a:p>
            <a:r>
              <a:rPr lang="en-US" dirty="0"/>
              <a:t>After boosting epochs, I decided to once again test feature representation by increasing the embedding and hidden layers. This caused an improvement in GAE by a good margin but almost no change in node2vec. I lowered the embedding layer for node2vec and increased the hidden layer for GAE.</a:t>
            </a:r>
          </a:p>
        </p:txBody>
      </p:sp>
    </p:spTree>
    <p:extLst>
      <p:ext uri="{BB962C8B-B14F-4D97-AF65-F5344CB8AC3E}">
        <p14:creationId xmlns:p14="http://schemas.microsoft.com/office/powerpoint/2010/main" val="6056062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1750109-3B91-4506-B997-0CD8E35A14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72D8D1B-59F6-4FF3-8547-9BBB6129F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331" y="480060"/>
            <a:ext cx="3442553" cy="278807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2FF94B0-DA25-4954-4BC3-40C78B2EB8D0}"/>
              </a:ext>
            </a:extLst>
          </p:cNvPr>
          <p:cNvPicPr>
            <a:picLocks noChangeAspect="1"/>
          </p:cNvPicPr>
          <p:nvPr/>
        </p:nvPicPr>
        <p:blipFill>
          <a:blip r:embed="rId2"/>
          <a:stretch>
            <a:fillRect/>
          </a:stretch>
        </p:blipFill>
        <p:spPr>
          <a:xfrm>
            <a:off x="622549" y="902823"/>
            <a:ext cx="3122143" cy="1956941"/>
          </a:xfrm>
          <a:prstGeom prst="rect">
            <a:avLst/>
          </a:prstGeom>
        </p:spPr>
      </p:pic>
      <p:sp>
        <p:nvSpPr>
          <p:cNvPr id="17" name="Rectangle 16">
            <a:extLst>
              <a:ext uri="{FF2B5EF4-FFF2-40B4-BE49-F238E27FC236}">
                <a16:creationId xmlns:a16="http://schemas.microsoft.com/office/drawing/2014/main" id="{2C444748-5A8D-4B53-89FE-42B455DFA2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5618" y="487090"/>
            <a:ext cx="3588171" cy="278104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4044C96-7CFD-44DB-A579-D77B0D37C6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5998" y="487090"/>
            <a:ext cx="3588174" cy="278104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63FB2C0-A75A-CFEC-CDE1-39A9DF9F7228}"/>
              </a:ext>
            </a:extLst>
          </p:cNvPr>
          <p:cNvPicPr>
            <a:picLocks noChangeAspect="1"/>
          </p:cNvPicPr>
          <p:nvPr/>
        </p:nvPicPr>
        <p:blipFill>
          <a:blip r:embed="rId3"/>
          <a:stretch>
            <a:fillRect/>
          </a:stretch>
        </p:blipFill>
        <p:spPr>
          <a:xfrm>
            <a:off x="8313518" y="854647"/>
            <a:ext cx="3252903" cy="2038900"/>
          </a:xfrm>
          <a:prstGeom prst="rect">
            <a:avLst/>
          </a:prstGeom>
        </p:spPr>
      </p:pic>
      <p:sp>
        <p:nvSpPr>
          <p:cNvPr id="21" name="Rectangle 20">
            <a:extLst>
              <a:ext uri="{FF2B5EF4-FFF2-40B4-BE49-F238E27FC236}">
                <a16:creationId xmlns:a16="http://schemas.microsoft.com/office/drawing/2014/main" id="{8FC8C21F-9484-4A71-ABFA-6C10682FA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331" y="3603670"/>
            <a:ext cx="3442553" cy="278807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4FFA271-A10A-4AC3-8F06-E3313A197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502" y="3603670"/>
            <a:ext cx="3601167" cy="278807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F9FE375-3674-4B26-B67B-30AFAF78C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5618" y="3610700"/>
            <a:ext cx="3588171" cy="2781044"/>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983B9FC8-3788-B12C-5765-BC99382E6751}"/>
              </a:ext>
            </a:extLst>
          </p:cNvPr>
          <p:cNvPicPr>
            <a:picLocks noChangeAspect="1"/>
          </p:cNvPicPr>
          <p:nvPr/>
        </p:nvPicPr>
        <p:blipFill>
          <a:blip r:embed="rId4"/>
          <a:stretch>
            <a:fillRect/>
          </a:stretch>
        </p:blipFill>
        <p:spPr>
          <a:xfrm>
            <a:off x="4393252" y="4046329"/>
            <a:ext cx="3252902" cy="1946160"/>
          </a:xfrm>
          <a:prstGeom prst="rect">
            <a:avLst/>
          </a:prstGeom>
        </p:spPr>
      </p:pic>
      <p:pic>
        <p:nvPicPr>
          <p:cNvPr id="8" name="Picture 7">
            <a:extLst>
              <a:ext uri="{FF2B5EF4-FFF2-40B4-BE49-F238E27FC236}">
                <a16:creationId xmlns:a16="http://schemas.microsoft.com/office/drawing/2014/main" id="{EF0BE298-58B2-25E9-FBDA-3EBB8AB11E89}"/>
              </a:ext>
            </a:extLst>
          </p:cNvPr>
          <p:cNvPicPr>
            <a:picLocks noChangeAspect="1"/>
          </p:cNvPicPr>
          <p:nvPr/>
        </p:nvPicPr>
        <p:blipFill>
          <a:blip r:embed="rId5"/>
          <a:stretch>
            <a:fillRect/>
          </a:stretch>
        </p:blipFill>
        <p:spPr>
          <a:xfrm>
            <a:off x="8313518" y="4046329"/>
            <a:ext cx="3252903" cy="2038900"/>
          </a:xfrm>
          <a:prstGeom prst="rect">
            <a:avLst/>
          </a:prstGeom>
        </p:spPr>
      </p:pic>
      <p:pic>
        <p:nvPicPr>
          <p:cNvPr id="4" name="Picture 3">
            <a:extLst>
              <a:ext uri="{FF2B5EF4-FFF2-40B4-BE49-F238E27FC236}">
                <a16:creationId xmlns:a16="http://schemas.microsoft.com/office/drawing/2014/main" id="{C3F8F5CB-989F-2A89-6E0C-D732EB9C7B66}"/>
              </a:ext>
            </a:extLst>
          </p:cNvPr>
          <p:cNvPicPr>
            <a:picLocks noChangeAspect="1"/>
          </p:cNvPicPr>
          <p:nvPr/>
        </p:nvPicPr>
        <p:blipFill>
          <a:blip r:embed="rId6"/>
          <a:stretch>
            <a:fillRect/>
          </a:stretch>
        </p:blipFill>
        <p:spPr>
          <a:xfrm>
            <a:off x="622549" y="4046329"/>
            <a:ext cx="3122143" cy="1908848"/>
          </a:xfrm>
          <a:prstGeom prst="rect">
            <a:avLst/>
          </a:prstGeom>
        </p:spPr>
      </p:pic>
      <p:pic>
        <p:nvPicPr>
          <p:cNvPr id="3" name="Picture 2">
            <a:extLst>
              <a:ext uri="{FF2B5EF4-FFF2-40B4-BE49-F238E27FC236}">
                <a16:creationId xmlns:a16="http://schemas.microsoft.com/office/drawing/2014/main" id="{002A44AD-D86E-05DA-BEA6-57E5D755D600}"/>
              </a:ext>
            </a:extLst>
          </p:cNvPr>
          <p:cNvPicPr>
            <a:picLocks noChangeAspect="1"/>
          </p:cNvPicPr>
          <p:nvPr/>
        </p:nvPicPr>
        <p:blipFill>
          <a:blip r:embed="rId7"/>
          <a:stretch>
            <a:fillRect/>
          </a:stretch>
        </p:blipFill>
        <p:spPr>
          <a:xfrm>
            <a:off x="4393251" y="935489"/>
            <a:ext cx="3252903" cy="1958058"/>
          </a:xfrm>
          <a:prstGeom prst="rect">
            <a:avLst/>
          </a:prstGeom>
        </p:spPr>
      </p:pic>
    </p:spTree>
    <p:extLst>
      <p:ext uri="{BB962C8B-B14F-4D97-AF65-F5344CB8AC3E}">
        <p14:creationId xmlns:p14="http://schemas.microsoft.com/office/powerpoint/2010/main" val="39580610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4B2AF-FCEC-C1D9-5CD2-EF3ED65FD01E}"/>
              </a:ext>
            </a:extLst>
          </p:cNvPr>
          <p:cNvSpPr>
            <a:spLocks noGrp="1"/>
          </p:cNvSpPr>
          <p:nvPr>
            <p:ph type="title"/>
          </p:nvPr>
        </p:nvSpPr>
        <p:spPr/>
        <p:txBody>
          <a:bodyPr/>
          <a:lstStyle/>
          <a:p>
            <a:r>
              <a:rPr lang="en-US" dirty="0"/>
              <a:t>Implementation and Performance</a:t>
            </a:r>
          </a:p>
        </p:txBody>
      </p:sp>
      <p:sp>
        <p:nvSpPr>
          <p:cNvPr id="3" name="TextBox 2">
            <a:extLst>
              <a:ext uri="{FF2B5EF4-FFF2-40B4-BE49-F238E27FC236}">
                <a16:creationId xmlns:a16="http://schemas.microsoft.com/office/drawing/2014/main" id="{85029C82-BA44-9736-0E19-FFC4767272EF}"/>
              </a:ext>
            </a:extLst>
          </p:cNvPr>
          <p:cNvSpPr txBox="1"/>
          <p:nvPr/>
        </p:nvSpPr>
        <p:spPr>
          <a:xfrm>
            <a:off x="449106" y="2046914"/>
            <a:ext cx="11283192" cy="3970318"/>
          </a:xfrm>
          <a:prstGeom prst="rect">
            <a:avLst/>
          </a:prstGeom>
          <a:noFill/>
        </p:spPr>
        <p:txBody>
          <a:bodyPr wrap="square" rtlCol="0">
            <a:spAutoFit/>
          </a:bodyPr>
          <a:lstStyle/>
          <a:p>
            <a:r>
              <a:rPr lang="en-IN" b="1" dirty="0"/>
              <a:t>Node2Vec Approach:</a:t>
            </a:r>
            <a:endParaRPr lang="en-IN" dirty="0"/>
          </a:p>
          <a:p>
            <a:r>
              <a:rPr lang="en-IN" dirty="0"/>
              <a:t>• </a:t>
            </a:r>
            <a:r>
              <a:rPr lang="en-IN" b="1" dirty="0"/>
              <a:t>Implementation: </a:t>
            </a:r>
            <a:r>
              <a:rPr lang="en-IN" dirty="0"/>
              <a:t>I implemented the Node2Vec model using </a:t>
            </a:r>
            <a:r>
              <a:rPr lang="en-IN" dirty="0" err="1"/>
              <a:t>PyTorch</a:t>
            </a:r>
            <a:r>
              <a:rPr lang="en-IN" dirty="0"/>
              <a:t> </a:t>
            </a:r>
            <a:r>
              <a:rPr lang="en-IN" dirty="0" err="1"/>
              <a:t>Geometric’s</a:t>
            </a:r>
            <a:r>
              <a:rPr lang="en-IN" dirty="0"/>
              <a:t> built-in functions. Random walks are generated over the graph, and a training loop optimizes the skip-gram loss using negative sampling.</a:t>
            </a:r>
          </a:p>
          <a:p>
            <a:r>
              <a:rPr lang="en-IN" dirty="0"/>
              <a:t>• </a:t>
            </a:r>
            <a:r>
              <a:rPr lang="en-IN" b="1" dirty="0"/>
              <a:t>Performance: </a:t>
            </a:r>
            <a:r>
              <a:rPr lang="en-IN" dirty="0"/>
              <a:t>After training for 1000 epochs, I evaluated the link prediction performance using ROC AUC on all observed edges versus randomly generated negative edges. The Node2Vec model achieved an AUC of</a:t>
            </a:r>
            <a:r>
              <a:rPr lang="en-IN" i="1" dirty="0"/>
              <a:t> </a:t>
            </a:r>
            <a:r>
              <a:rPr lang="en-IN" dirty="0"/>
              <a:t>0.785, indicating that it successfully learned the linking pattern.</a:t>
            </a:r>
          </a:p>
          <a:p>
            <a:endParaRPr lang="en-IN" dirty="0"/>
          </a:p>
          <a:p>
            <a:r>
              <a:rPr lang="en-IN" b="1" dirty="0"/>
              <a:t>GAE (GNN) Approach:</a:t>
            </a:r>
            <a:endParaRPr lang="en-IN" dirty="0"/>
          </a:p>
          <a:p>
            <a:r>
              <a:rPr lang="en-IN" dirty="0"/>
              <a:t>• </a:t>
            </a:r>
            <a:r>
              <a:rPr lang="en-IN" b="1" dirty="0"/>
              <a:t>Implementation:</a:t>
            </a:r>
            <a:endParaRPr lang="en-IN" dirty="0"/>
          </a:p>
          <a:p>
            <a:r>
              <a:rPr lang="en-IN" dirty="0"/>
              <a:t>I used a two-layer GCN as the encoder within a Graph Autoencoder framework.  After masking out 20% of the edges, the model was trained to reconstruct the remaining edges.</a:t>
            </a:r>
          </a:p>
          <a:p>
            <a:r>
              <a:rPr lang="en-IN" dirty="0"/>
              <a:t>• </a:t>
            </a:r>
            <a:r>
              <a:rPr lang="en-IN" b="1" dirty="0"/>
              <a:t>Performance:</a:t>
            </a:r>
            <a:endParaRPr lang="en-IN" dirty="0"/>
          </a:p>
          <a:p>
            <a:r>
              <a:rPr lang="en-IN" dirty="0"/>
              <a:t>The GAE was trained for 1000 epochs. Evaluation on the masked (test) edges yielded a ROC AUC of 0.775 demonstrating that the GCN-based embeddings were able to capture sufficient structure for link prediction.</a:t>
            </a:r>
          </a:p>
        </p:txBody>
      </p:sp>
      <p:sp>
        <p:nvSpPr>
          <p:cNvPr id="4" name="TextBox 3">
            <a:extLst>
              <a:ext uri="{FF2B5EF4-FFF2-40B4-BE49-F238E27FC236}">
                <a16:creationId xmlns:a16="http://schemas.microsoft.com/office/drawing/2014/main" id="{9784C208-36E9-8B58-C43E-51A6CEB891ED}"/>
              </a:ext>
            </a:extLst>
          </p:cNvPr>
          <p:cNvSpPr txBox="1"/>
          <p:nvPr/>
        </p:nvSpPr>
        <p:spPr>
          <a:xfrm>
            <a:off x="449106" y="6222450"/>
            <a:ext cx="11156404" cy="369332"/>
          </a:xfrm>
          <a:prstGeom prst="rect">
            <a:avLst/>
          </a:prstGeom>
          <a:noFill/>
        </p:spPr>
        <p:txBody>
          <a:bodyPr wrap="square" rtlCol="0">
            <a:spAutoFit/>
          </a:bodyPr>
          <a:lstStyle/>
          <a:p>
            <a:r>
              <a:rPr lang="en-US" dirty="0"/>
              <a:t>Overall, Both approaches performed better than random (0.5) AUC.</a:t>
            </a:r>
          </a:p>
        </p:txBody>
      </p:sp>
    </p:spTree>
    <p:extLst>
      <p:ext uri="{BB962C8B-B14F-4D97-AF65-F5344CB8AC3E}">
        <p14:creationId xmlns:p14="http://schemas.microsoft.com/office/powerpoint/2010/main" val="2992015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1DD08-7331-6F68-94BF-47E42684767C}"/>
              </a:ext>
            </a:extLst>
          </p:cNvPr>
          <p:cNvSpPr>
            <a:spLocks noGrp="1"/>
          </p:cNvSpPr>
          <p:nvPr>
            <p:ph type="title"/>
          </p:nvPr>
        </p:nvSpPr>
        <p:spPr/>
        <p:txBody>
          <a:bodyPr>
            <a:normAutofit/>
          </a:bodyPr>
          <a:lstStyle/>
          <a:p>
            <a:r>
              <a:rPr lang="en-IN" sz="3000" dirty="0">
                <a:solidFill>
                  <a:schemeClr val="bg2"/>
                </a:solidFill>
                <a:effectLst/>
              </a:rPr>
              <a:t>Clustering / Grouping</a:t>
            </a:r>
            <a:endParaRPr lang="en-US" sz="3000" dirty="0">
              <a:solidFill>
                <a:schemeClr val="bg2"/>
              </a:solidFill>
            </a:endParaRPr>
          </a:p>
        </p:txBody>
      </p:sp>
      <p:sp>
        <p:nvSpPr>
          <p:cNvPr id="3" name="Content Placeholder 2">
            <a:extLst>
              <a:ext uri="{FF2B5EF4-FFF2-40B4-BE49-F238E27FC236}">
                <a16:creationId xmlns:a16="http://schemas.microsoft.com/office/drawing/2014/main" id="{F58AC706-2606-D504-B4C7-8C9AAE5943D9}"/>
              </a:ext>
            </a:extLst>
          </p:cNvPr>
          <p:cNvSpPr>
            <a:spLocks noGrp="1"/>
          </p:cNvSpPr>
          <p:nvPr>
            <p:ph idx="1"/>
          </p:nvPr>
        </p:nvSpPr>
        <p:spPr>
          <a:xfrm>
            <a:off x="581192" y="2180497"/>
            <a:ext cx="11029615" cy="1795886"/>
          </a:xfrm>
        </p:spPr>
        <p:txBody>
          <a:bodyPr>
            <a:normAutofit lnSpcReduction="10000"/>
          </a:bodyPr>
          <a:lstStyle/>
          <a:p>
            <a:pPr marL="0" indent="0">
              <a:spcBef>
                <a:spcPts val="1050"/>
              </a:spcBef>
              <a:spcAft>
                <a:spcPts val="1050"/>
              </a:spcAft>
              <a:buNone/>
            </a:pPr>
            <a:r>
              <a:rPr lang="en-IN" dirty="0">
                <a:solidFill>
                  <a:srgbClr val="000000"/>
                </a:solidFill>
                <a:effectLst/>
              </a:rPr>
              <a:t>Places whose names started and ended with the same alphabet (e.g., started with 'g' and ended with 'a') were automatically grouped together. </a:t>
            </a:r>
          </a:p>
          <a:p>
            <a:pPr marL="0" indent="0">
              <a:spcBef>
                <a:spcPts val="1050"/>
              </a:spcBef>
              <a:spcAft>
                <a:spcPts val="1050"/>
              </a:spcAft>
              <a:buNone/>
            </a:pPr>
            <a:r>
              <a:rPr lang="en-IN" dirty="0">
                <a:solidFill>
                  <a:srgbClr val="000000"/>
                </a:solidFill>
                <a:effectLst/>
              </a:rPr>
              <a:t>This happens because these nodes have identical incoming and outgoing edges. </a:t>
            </a:r>
            <a:r>
              <a:rPr lang="en-IN" dirty="0">
                <a:solidFill>
                  <a:srgbClr val="000000"/>
                </a:solidFill>
              </a:rPr>
              <a:t>Nodes </a:t>
            </a:r>
            <a:r>
              <a:rPr lang="en-IN" dirty="0">
                <a:solidFill>
                  <a:srgbClr val="000000"/>
                </a:solidFill>
                <a:effectLst/>
              </a:rPr>
              <a:t>that start with 'x' will have incoming edges from all places ending with 'x', and places that end with 'x' will have outgoing edges to all places starting with 'x’. For stability of graph, the graphs automatically get grouped.</a:t>
            </a:r>
          </a:p>
          <a:p>
            <a:endParaRPr lang="en-US" dirty="0"/>
          </a:p>
        </p:txBody>
      </p:sp>
      <p:pic>
        <p:nvPicPr>
          <p:cNvPr id="5" name="Picture 4" descr="A network of connections with blue dots and black text&#10;&#10;Description automatically generated">
            <a:extLst>
              <a:ext uri="{FF2B5EF4-FFF2-40B4-BE49-F238E27FC236}">
                <a16:creationId xmlns:a16="http://schemas.microsoft.com/office/drawing/2014/main" id="{BD0F5002-D10E-619B-E478-C7D24BD9427D}"/>
              </a:ext>
            </a:extLst>
          </p:cNvPr>
          <p:cNvPicPr>
            <a:picLocks noChangeAspect="1"/>
          </p:cNvPicPr>
          <p:nvPr/>
        </p:nvPicPr>
        <p:blipFill>
          <a:blip r:embed="rId2"/>
          <a:stretch>
            <a:fillRect/>
          </a:stretch>
        </p:blipFill>
        <p:spPr>
          <a:xfrm>
            <a:off x="3707549" y="3816612"/>
            <a:ext cx="4152620" cy="2233724"/>
          </a:xfrm>
          <a:prstGeom prst="rect">
            <a:avLst/>
          </a:prstGeom>
          <a:ln>
            <a:solidFill>
              <a:schemeClr val="accent1"/>
            </a:solidFill>
          </a:ln>
        </p:spPr>
      </p:pic>
      <p:pic>
        <p:nvPicPr>
          <p:cNvPr id="7" name="Picture 6" descr="A map of countries/regions with lines and dots&#10;&#10;Description automatically generated">
            <a:extLst>
              <a:ext uri="{FF2B5EF4-FFF2-40B4-BE49-F238E27FC236}">
                <a16:creationId xmlns:a16="http://schemas.microsoft.com/office/drawing/2014/main" id="{245765EF-0686-01FC-3CDF-48B8C1C66E7E}"/>
              </a:ext>
            </a:extLst>
          </p:cNvPr>
          <p:cNvPicPr>
            <a:picLocks noChangeAspect="1"/>
          </p:cNvPicPr>
          <p:nvPr/>
        </p:nvPicPr>
        <p:blipFill>
          <a:blip r:embed="rId3"/>
          <a:stretch>
            <a:fillRect/>
          </a:stretch>
        </p:blipFill>
        <p:spPr>
          <a:xfrm>
            <a:off x="581191" y="3816612"/>
            <a:ext cx="2995440" cy="2233724"/>
          </a:xfrm>
          <a:prstGeom prst="rect">
            <a:avLst/>
          </a:prstGeom>
          <a:ln>
            <a:solidFill>
              <a:schemeClr val="accent1"/>
            </a:solidFill>
          </a:ln>
        </p:spPr>
      </p:pic>
      <p:pic>
        <p:nvPicPr>
          <p:cNvPr id="9" name="Picture 8" descr="A network of blue lines with black text&#10;&#10;Description automatically generated">
            <a:extLst>
              <a:ext uri="{FF2B5EF4-FFF2-40B4-BE49-F238E27FC236}">
                <a16:creationId xmlns:a16="http://schemas.microsoft.com/office/drawing/2014/main" id="{2BA3267C-79EA-A13B-CC87-B58A99ED029A}"/>
              </a:ext>
            </a:extLst>
          </p:cNvPr>
          <p:cNvPicPr>
            <a:picLocks noChangeAspect="1"/>
          </p:cNvPicPr>
          <p:nvPr/>
        </p:nvPicPr>
        <p:blipFill>
          <a:blip r:embed="rId4"/>
          <a:srcRect l="3910"/>
          <a:stretch/>
        </p:blipFill>
        <p:spPr>
          <a:xfrm>
            <a:off x="7991087" y="3816612"/>
            <a:ext cx="3619719" cy="2203781"/>
          </a:xfrm>
          <a:prstGeom prst="rect">
            <a:avLst/>
          </a:prstGeom>
          <a:ln>
            <a:solidFill>
              <a:schemeClr val="accent1"/>
            </a:solidFill>
          </a:ln>
        </p:spPr>
      </p:pic>
    </p:spTree>
    <p:extLst>
      <p:ext uri="{BB962C8B-B14F-4D97-AF65-F5344CB8AC3E}">
        <p14:creationId xmlns:p14="http://schemas.microsoft.com/office/powerpoint/2010/main" val="3414979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20125-5D71-A6E2-A538-1E78CB3A2636}"/>
              </a:ext>
            </a:extLst>
          </p:cNvPr>
          <p:cNvSpPr txBox="1"/>
          <p:nvPr/>
        </p:nvSpPr>
        <p:spPr>
          <a:xfrm>
            <a:off x="467710" y="877019"/>
            <a:ext cx="11256579" cy="4826962"/>
          </a:xfrm>
          <a:prstGeom prst="rect">
            <a:avLst/>
          </a:prstGeom>
          <a:noFill/>
        </p:spPr>
        <p:txBody>
          <a:bodyPr wrap="square" rtlCol="0">
            <a:spAutoFit/>
          </a:bodyPr>
          <a:lstStyle/>
          <a:p>
            <a:pPr>
              <a:spcBef>
                <a:spcPts val="1050"/>
              </a:spcBef>
              <a:spcAft>
                <a:spcPts val="1050"/>
              </a:spcAft>
            </a:pPr>
            <a:r>
              <a:rPr lang="en-IN" dirty="0">
                <a:solidFill>
                  <a:srgbClr val="000000"/>
                </a:solidFill>
                <a:effectLst/>
              </a:rPr>
              <a:t>Another observation regarding grouping was that places ending with the same letter but having different starting letters were grouped together more frequently than places with the same starting letter but different ending letters.</a:t>
            </a:r>
          </a:p>
          <a:p>
            <a:pPr>
              <a:spcBef>
                <a:spcPts val="1050"/>
              </a:spcBef>
              <a:spcAft>
                <a:spcPts val="1050"/>
              </a:spcAft>
            </a:pPr>
            <a:r>
              <a:rPr lang="en-IN" dirty="0">
                <a:solidFill>
                  <a:srgbClr val="000000"/>
                </a:solidFill>
                <a:effectLst/>
              </a:rPr>
              <a:t>This initially seemed counterintuitive, but it makes sense given that edges follow the rule </a:t>
            </a:r>
            <a:r>
              <a:rPr lang="en-IN" b="1" dirty="0">
                <a:solidFill>
                  <a:srgbClr val="000000"/>
                </a:solidFill>
                <a:effectLst/>
              </a:rPr>
              <a:t>A → B</a:t>
            </a:r>
            <a:r>
              <a:rPr lang="en-IN" dirty="0">
                <a:solidFill>
                  <a:srgbClr val="000000"/>
                </a:solidFill>
                <a:effectLst/>
              </a:rPr>
              <a:t>, where B starts with the letter A ends with. Places that end with the same letter all receive edges from nodes ending in that letter, forming dense clusters. Conversely, places that start with the same letter are more spread out since they originate from different last letters, making their connections more dispersed.</a:t>
            </a:r>
          </a:p>
          <a:p>
            <a:pPr>
              <a:spcBef>
                <a:spcPts val="1050"/>
              </a:spcBef>
              <a:spcAft>
                <a:spcPts val="1050"/>
              </a:spcAft>
            </a:pPr>
            <a:r>
              <a:rPr lang="en-IN" dirty="0">
                <a:solidFill>
                  <a:srgbClr val="000000"/>
                </a:solidFill>
                <a:effectLst/>
              </a:rPr>
              <a:t>More formally:</a:t>
            </a:r>
          </a:p>
          <a:p>
            <a:pPr>
              <a:spcBef>
                <a:spcPts val="1050"/>
              </a:spcBef>
              <a:spcAft>
                <a:spcPts val="1050"/>
              </a:spcAft>
            </a:pPr>
            <a:r>
              <a:rPr lang="en-IN" dirty="0">
                <a:solidFill>
                  <a:srgbClr val="000000"/>
                </a:solidFill>
                <a:effectLst/>
              </a:rPr>
              <a:t>- Nodes ending with the same letter act as </a:t>
            </a:r>
            <a:r>
              <a:rPr lang="en-IN" i="1" dirty="0">
                <a:solidFill>
                  <a:srgbClr val="000000"/>
                </a:solidFill>
                <a:effectLst/>
              </a:rPr>
              <a:t>sinks</a:t>
            </a:r>
            <a:r>
              <a:rPr lang="en-IN" i="1" dirty="0">
                <a:solidFill>
                  <a:srgbClr val="000000"/>
                </a:solidFill>
              </a:rPr>
              <a:t> </a:t>
            </a:r>
            <a:r>
              <a:rPr lang="en-IN" dirty="0">
                <a:solidFill>
                  <a:srgbClr val="000000"/>
                </a:solidFill>
                <a:effectLst/>
              </a:rPr>
              <a:t>with high in-degree, creating high clustering coefficients.</a:t>
            </a:r>
          </a:p>
          <a:p>
            <a:pPr>
              <a:spcBef>
                <a:spcPts val="1050"/>
              </a:spcBef>
              <a:spcAft>
                <a:spcPts val="1050"/>
              </a:spcAft>
            </a:pPr>
            <a:r>
              <a:rPr lang="en-IN" dirty="0">
                <a:solidFill>
                  <a:srgbClr val="000000"/>
                </a:solidFill>
                <a:effectLst/>
              </a:rPr>
              <a:t>- Nodes starting with the same letter act as </a:t>
            </a:r>
            <a:r>
              <a:rPr lang="en-IN" i="1" dirty="0">
                <a:solidFill>
                  <a:srgbClr val="000000"/>
                </a:solidFill>
                <a:effectLst/>
              </a:rPr>
              <a:t>sources</a:t>
            </a:r>
            <a:r>
              <a:rPr lang="en-IN" dirty="0">
                <a:solidFill>
                  <a:srgbClr val="000000"/>
                </a:solidFill>
                <a:effectLst/>
              </a:rPr>
              <a:t> with diverse outgoing edges, leading to lower connectivity among them.</a:t>
            </a:r>
          </a:p>
          <a:p>
            <a:pPr>
              <a:spcBef>
                <a:spcPts val="1050"/>
              </a:spcBef>
              <a:spcAft>
                <a:spcPts val="1050"/>
              </a:spcAft>
            </a:pPr>
            <a:r>
              <a:rPr lang="en-IN" dirty="0">
                <a:solidFill>
                  <a:srgbClr val="000000"/>
                </a:solidFill>
                <a:effectLst/>
              </a:rPr>
              <a:t>Clusters of places ending with less common letters (e.g., "W" or "X") are more isolated, meaning a player stuck in this region has fewer options.</a:t>
            </a:r>
          </a:p>
        </p:txBody>
      </p:sp>
    </p:spTree>
    <p:extLst>
      <p:ext uri="{BB962C8B-B14F-4D97-AF65-F5344CB8AC3E}">
        <p14:creationId xmlns:p14="http://schemas.microsoft.com/office/powerpoint/2010/main" val="1123155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A8AF9B1-7D64-4564-969F-CB2B27ED9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network of blue spheres&#10;&#10;Description automatically generated">
            <a:extLst>
              <a:ext uri="{FF2B5EF4-FFF2-40B4-BE49-F238E27FC236}">
                <a16:creationId xmlns:a16="http://schemas.microsoft.com/office/drawing/2014/main" id="{E65DD5DC-7184-2146-1E45-84EF13C5A513}"/>
              </a:ext>
            </a:extLst>
          </p:cNvPr>
          <p:cNvPicPr>
            <a:picLocks noChangeAspect="1"/>
          </p:cNvPicPr>
          <p:nvPr/>
        </p:nvPicPr>
        <p:blipFill>
          <a:blip r:embed="rId2"/>
          <a:srcRect t="9091" r="21212"/>
          <a:stretch/>
        </p:blipFill>
        <p:spPr>
          <a:xfrm>
            <a:off x="0" y="0"/>
            <a:ext cx="12192000" cy="6858001"/>
          </a:xfrm>
          <a:prstGeom prst="rect">
            <a:avLst/>
          </a:prstGeom>
        </p:spPr>
      </p:pic>
      <p:grpSp>
        <p:nvGrpSpPr>
          <p:cNvPr id="29" name="Group 28">
            <a:extLst>
              <a:ext uri="{FF2B5EF4-FFF2-40B4-BE49-F238E27FC236}">
                <a16:creationId xmlns:a16="http://schemas.microsoft.com/office/drawing/2014/main" id="{8D854759-2D3E-4B54-A780-D84D49E80F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30" name="Rectangle 29">
              <a:extLst>
                <a:ext uri="{FF2B5EF4-FFF2-40B4-BE49-F238E27FC236}">
                  <a16:creationId xmlns:a16="http://schemas.microsoft.com/office/drawing/2014/main" id="{459856EA-FC8A-44D1-BC3D-2B8EDD0C86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30">
              <a:extLst>
                <a:ext uri="{FF2B5EF4-FFF2-40B4-BE49-F238E27FC236}">
                  <a16:creationId xmlns:a16="http://schemas.microsoft.com/office/drawing/2014/main" id="{C1038B56-933B-44DD-AF10-63436FCCF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a:extLst>
              <a:ext uri="{FF2B5EF4-FFF2-40B4-BE49-F238E27FC236}">
                <a16:creationId xmlns:a16="http://schemas.microsoft.com/office/drawing/2014/main" id="{98A10327-57F0-1502-6734-E8302EEB2C20}"/>
              </a:ext>
            </a:extLst>
          </p:cNvPr>
          <p:cNvSpPr>
            <a:spLocks noGrp="1"/>
          </p:cNvSpPr>
          <p:nvPr>
            <p:ph type="title"/>
          </p:nvPr>
        </p:nvSpPr>
        <p:spPr>
          <a:xfrm>
            <a:off x="584200" y="1006956"/>
            <a:ext cx="3412067" cy="1372177"/>
          </a:xfrm>
        </p:spPr>
        <p:txBody>
          <a:bodyPr anchor="ctr">
            <a:normAutofit/>
          </a:bodyPr>
          <a:lstStyle/>
          <a:p>
            <a:r>
              <a:rPr lang="en-IN" sz="3000" dirty="0">
                <a:solidFill>
                  <a:srgbClr val="FFFFFF"/>
                </a:solidFill>
                <a:effectLst/>
              </a:rPr>
              <a:t>Graph Density</a:t>
            </a:r>
            <a:endParaRPr lang="en-US" sz="3000" dirty="0">
              <a:solidFill>
                <a:srgbClr val="FFFFFF"/>
              </a:solidFill>
            </a:endParaRPr>
          </a:p>
        </p:txBody>
      </p:sp>
      <p:sp>
        <p:nvSpPr>
          <p:cNvPr id="3" name="Content Placeholder 2">
            <a:extLst>
              <a:ext uri="{FF2B5EF4-FFF2-40B4-BE49-F238E27FC236}">
                <a16:creationId xmlns:a16="http://schemas.microsoft.com/office/drawing/2014/main" id="{90452ECF-CC9A-CDC5-739C-7D3B6B73644E}"/>
              </a:ext>
            </a:extLst>
          </p:cNvPr>
          <p:cNvSpPr>
            <a:spLocks noGrp="1"/>
          </p:cNvSpPr>
          <p:nvPr>
            <p:ph idx="1"/>
          </p:nvPr>
        </p:nvSpPr>
        <p:spPr>
          <a:xfrm>
            <a:off x="581193" y="2438399"/>
            <a:ext cx="3415074" cy="3564467"/>
          </a:xfrm>
        </p:spPr>
        <p:txBody>
          <a:bodyPr>
            <a:normAutofit/>
          </a:bodyPr>
          <a:lstStyle/>
          <a:p>
            <a:pPr marL="0" indent="0">
              <a:lnSpc>
                <a:spcPct val="90000"/>
              </a:lnSpc>
              <a:spcBef>
                <a:spcPts val="1050"/>
              </a:spcBef>
              <a:spcAft>
                <a:spcPts val="1050"/>
              </a:spcAft>
              <a:buNone/>
            </a:pPr>
            <a:r>
              <a:rPr lang="en-IN" sz="1300">
                <a:solidFill>
                  <a:srgbClr val="FFFFFF"/>
                </a:solidFill>
                <a:effectLst/>
              </a:rPr>
              <a:t>The graph was </a:t>
            </a:r>
            <a:r>
              <a:rPr lang="en-IN" sz="1300" b="1">
                <a:solidFill>
                  <a:srgbClr val="FFFFFF"/>
                </a:solidFill>
                <a:effectLst/>
              </a:rPr>
              <a:t>denser</a:t>
            </a:r>
            <a:r>
              <a:rPr lang="en-IN" sz="1300">
                <a:solidFill>
                  <a:srgbClr val="FFFFFF"/>
                </a:solidFill>
                <a:effectLst/>
              </a:rPr>
              <a:t> in areas where "</a:t>
            </a:r>
            <a:r>
              <a:rPr lang="en-IN" sz="1300" i="1">
                <a:solidFill>
                  <a:srgbClr val="FFFFFF"/>
                </a:solidFill>
                <a:effectLst/>
              </a:rPr>
              <a:t>popular</a:t>
            </a:r>
            <a:r>
              <a:rPr lang="en-IN" sz="1300">
                <a:solidFill>
                  <a:srgbClr val="FFFFFF"/>
                </a:solidFill>
                <a:effectLst/>
              </a:rPr>
              <a:t>" nodes were present. Here, "</a:t>
            </a:r>
            <a:r>
              <a:rPr lang="en-IN" sz="1300" i="1">
                <a:solidFill>
                  <a:srgbClr val="FFFFFF"/>
                </a:solidFill>
                <a:effectLst/>
              </a:rPr>
              <a:t>popular</a:t>
            </a:r>
            <a:r>
              <a:rPr lang="en-IN" sz="1300">
                <a:solidFill>
                  <a:srgbClr val="FFFFFF"/>
                </a:solidFill>
                <a:effectLst/>
              </a:rPr>
              <a:t>" refers to places with a high number of incoming and outgoing edges, typically those that start and end with common letters.  </a:t>
            </a:r>
          </a:p>
          <a:p>
            <a:pPr marL="0" indent="0">
              <a:lnSpc>
                <a:spcPct val="90000"/>
              </a:lnSpc>
              <a:spcBef>
                <a:spcPts val="1050"/>
              </a:spcBef>
              <a:spcAft>
                <a:spcPts val="1050"/>
              </a:spcAft>
              <a:buNone/>
            </a:pPr>
            <a:r>
              <a:rPr lang="en-IN" sz="1300">
                <a:solidFill>
                  <a:srgbClr val="FFFFFF"/>
                </a:solidFill>
                <a:effectLst/>
              </a:rPr>
              <a:t>The graph density is higher for cities than countries because cities cover a much wider range of starting and ending letters and also the city graph includes over 3x the datapoints. Following from the statement, the graph density is highest for the graph of the combined dataset.</a:t>
            </a:r>
          </a:p>
          <a:p>
            <a:pPr marL="0" indent="0">
              <a:lnSpc>
                <a:spcPct val="90000"/>
              </a:lnSpc>
              <a:spcBef>
                <a:spcPts val="1050"/>
              </a:spcBef>
              <a:spcAft>
                <a:spcPts val="1050"/>
              </a:spcAft>
              <a:buNone/>
            </a:pPr>
            <a:r>
              <a:rPr lang="en-IN" sz="1300">
                <a:solidFill>
                  <a:srgbClr val="FFFFFF"/>
                </a:solidFill>
                <a:effectLst/>
              </a:rPr>
              <a:t>If a game takes place on a denser graph, it is harder to trap an opponent, since more paths exist.</a:t>
            </a:r>
          </a:p>
          <a:p>
            <a:pPr marL="0" indent="0">
              <a:lnSpc>
                <a:spcPct val="90000"/>
              </a:lnSpc>
              <a:buNone/>
            </a:pPr>
            <a:endParaRPr lang="en-US" sz="1300">
              <a:solidFill>
                <a:srgbClr val="FFFFFF"/>
              </a:solidFill>
            </a:endParaRPr>
          </a:p>
        </p:txBody>
      </p:sp>
    </p:spTree>
    <p:extLst>
      <p:ext uri="{BB962C8B-B14F-4D97-AF65-F5344CB8AC3E}">
        <p14:creationId xmlns:p14="http://schemas.microsoft.com/office/powerpoint/2010/main" val="238479175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aph of a degree&#10;&#10;Description automatically generated">
            <a:extLst>
              <a:ext uri="{FF2B5EF4-FFF2-40B4-BE49-F238E27FC236}">
                <a16:creationId xmlns:a16="http://schemas.microsoft.com/office/drawing/2014/main" id="{6FE699BD-6187-C159-9FE0-7DEE188784C8}"/>
              </a:ext>
            </a:extLst>
          </p:cNvPr>
          <p:cNvPicPr>
            <a:picLocks noChangeAspect="1"/>
          </p:cNvPicPr>
          <p:nvPr/>
        </p:nvPicPr>
        <p:blipFill>
          <a:blip r:embed="rId2"/>
          <a:stretch>
            <a:fillRect/>
          </a:stretch>
        </p:blipFill>
        <p:spPr>
          <a:xfrm>
            <a:off x="4289546" y="2308119"/>
            <a:ext cx="3517119" cy="2235615"/>
          </a:xfrm>
          <a:prstGeom prst="rect">
            <a:avLst/>
          </a:prstGeom>
        </p:spPr>
      </p:pic>
      <p:cxnSp>
        <p:nvCxnSpPr>
          <p:cNvPr id="12" name="Straight Connector 11">
            <a:extLst>
              <a:ext uri="{FF2B5EF4-FFF2-40B4-BE49-F238E27FC236}">
                <a16:creationId xmlns:a16="http://schemas.microsoft.com/office/drawing/2014/main" id="{DCD67800-37AC-4E14-89B0-F79DCB3FB8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6560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A graph of a degree of combination&#10;&#10;Description automatically generated">
            <a:extLst>
              <a:ext uri="{FF2B5EF4-FFF2-40B4-BE49-F238E27FC236}">
                <a16:creationId xmlns:a16="http://schemas.microsoft.com/office/drawing/2014/main" id="{34B8B5F5-F2DF-966E-7849-8CBC9404E4D4}"/>
              </a:ext>
            </a:extLst>
          </p:cNvPr>
          <p:cNvPicPr>
            <a:picLocks noChangeAspect="1"/>
          </p:cNvPicPr>
          <p:nvPr/>
        </p:nvPicPr>
        <p:blipFill>
          <a:blip r:embed="rId3"/>
          <a:stretch>
            <a:fillRect/>
          </a:stretch>
        </p:blipFill>
        <p:spPr>
          <a:xfrm>
            <a:off x="8195429" y="2299933"/>
            <a:ext cx="3537345" cy="2190221"/>
          </a:xfrm>
          <a:prstGeom prst="rect">
            <a:avLst/>
          </a:prstGeom>
        </p:spPr>
      </p:pic>
      <p:cxnSp>
        <p:nvCxnSpPr>
          <p:cNvPr id="14" name="Straight Connector 13">
            <a:extLst>
              <a:ext uri="{FF2B5EF4-FFF2-40B4-BE49-F238E27FC236}">
                <a16:creationId xmlns:a16="http://schemas.microsoft.com/office/drawing/2014/main" id="{20F1788F-A5AE-4188-8274-F7F2E3833E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59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3" name="Picture 2" descr="A graph of a degree&#10;&#10;Description automatically generated">
            <a:extLst>
              <a:ext uri="{FF2B5EF4-FFF2-40B4-BE49-F238E27FC236}">
                <a16:creationId xmlns:a16="http://schemas.microsoft.com/office/drawing/2014/main" id="{36469ECC-DF08-9A8D-302D-93C6996732E4}"/>
              </a:ext>
            </a:extLst>
          </p:cNvPr>
          <p:cNvPicPr>
            <a:picLocks noChangeAspect="1"/>
          </p:cNvPicPr>
          <p:nvPr/>
        </p:nvPicPr>
        <p:blipFill>
          <a:blip r:embed="rId4"/>
          <a:stretch>
            <a:fillRect/>
          </a:stretch>
        </p:blipFill>
        <p:spPr>
          <a:xfrm>
            <a:off x="459226" y="2314049"/>
            <a:ext cx="3517120" cy="2229685"/>
          </a:xfrm>
          <a:prstGeom prst="rect">
            <a:avLst/>
          </a:prstGeom>
        </p:spPr>
      </p:pic>
    </p:spTree>
    <p:extLst>
      <p:ext uri="{BB962C8B-B14F-4D97-AF65-F5344CB8AC3E}">
        <p14:creationId xmlns:p14="http://schemas.microsoft.com/office/powerpoint/2010/main" val="3620807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5DC838F-9824-40D4-99E8-23AC7E0CC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817EA7-9008-FE68-2C8E-DE9843EFF15A}"/>
              </a:ext>
            </a:extLst>
          </p:cNvPr>
          <p:cNvSpPr>
            <a:spLocks noGrp="1"/>
          </p:cNvSpPr>
          <p:nvPr>
            <p:ph type="title"/>
          </p:nvPr>
        </p:nvSpPr>
        <p:spPr>
          <a:xfrm>
            <a:off x="581192" y="702156"/>
            <a:ext cx="7225075" cy="1013800"/>
          </a:xfrm>
        </p:spPr>
        <p:txBody>
          <a:bodyPr>
            <a:normAutofit/>
          </a:bodyPr>
          <a:lstStyle/>
          <a:p>
            <a:r>
              <a:rPr lang="en-IN" sz="3000" dirty="0">
                <a:solidFill>
                  <a:schemeClr val="tx1">
                    <a:lumMod val="85000"/>
                    <a:lumOff val="15000"/>
                  </a:schemeClr>
                </a:solidFill>
                <a:effectLst/>
              </a:rPr>
              <a:t>Popular Nodes</a:t>
            </a:r>
            <a:endParaRPr lang="en-US" sz="3000" dirty="0">
              <a:solidFill>
                <a:schemeClr val="tx1">
                  <a:lumMod val="85000"/>
                  <a:lumOff val="15000"/>
                </a:schemeClr>
              </a:solidFill>
            </a:endParaRPr>
          </a:p>
        </p:txBody>
      </p:sp>
      <p:sp>
        <p:nvSpPr>
          <p:cNvPr id="16" name="Rectangle 15">
            <a:extLst>
              <a:ext uri="{FF2B5EF4-FFF2-40B4-BE49-F238E27FC236}">
                <a16:creationId xmlns:a16="http://schemas.microsoft.com/office/drawing/2014/main" id="{D2B9EA5D-AA20-44F6-8163-E0ECC6E73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F6767120-04D7-42E4-AFF0-C874A0AE8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3C4BF423-39B7-42D7-B4B7-5E9DAC32A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AE508512-18D0-61CC-0161-9E5B9B4B36AF}"/>
              </a:ext>
            </a:extLst>
          </p:cNvPr>
          <p:cNvSpPr>
            <a:spLocks noGrp="1"/>
          </p:cNvSpPr>
          <p:nvPr>
            <p:ph idx="1"/>
          </p:nvPr>
        </p:nvSpPr>
        <p:spPr>
          <a:xfrm>
            <a:off x="581192" y="1864168"/>
            <a:ext cx="6534311" cy="3678303"/>
          </a:xfrm>
        </p:spPr>
        <p:txBody>
          <a:bodyPr>
            <a:normAutofit/>
          </a:bodyPr>
          <a:lstStyle/>
          <a:p>
            <a:pPr marL="0" indent="0">
              <a:spcBef>
                <a:spcPts val="1050"/>
              </a:spcBef>
              <a:spcAft>
                <a:spcPts val="1050"/>
              </a:spcAft>
              <a:buNone/>
            </a:pPr>
            <a:r>
              <a:rPr lang="en-IN" dirty="0">
                <a:solidFill>
                  <a:schemeClr val="tx1">
                    <a:lumMod val="85000"/>
                    <a:lumOff val="15000"/>
                  </a:schemeClr>
                </a:solidFill>
                <a:effectLst/>
              </a:rPr>
              <a:t>A majority of the most popular places in each of the graphs had 'a' as the starting and ending letter which explains why the graph is most dense around nodes beginning and ending with 'a'. However the most popular place in each of the graphs is a country that starts with the letter 'a' but doesn't end with 'a’. Thus we can claim that places starting with the letter 'a' have high clustering coefficients.</a:t>
            </a:r>
          </a:p>
          <a:p>
            <a:pPr marL="0" indent="0">
              <a:spcBef>
                <a:spcPts val="1050"/>
              </a:spcBef>
              <a:spcAft>
                <a:spcPts val="1050"/>
              </a:spcAft>
              <a:buNone/>
            </a:pPr>
            <a:br>
              <a:rPr lang="en-IN" dirty="0">
                <a:solidFill>
                  <a:schemeClr val="tx1">
                    <a:lumMod val="85000"/>
                    <a:lumOff val="15000"/>
                  </a:schemeClr>
                </a:solidFill>
                <a:effectLst/>
              </a:rPr>
            </a:br>
            <a:r>
              <a:rPr lang="en-IN" dirty="0">
                <a:solidFill>
                  <a:schemeClr val="tx1">
                    <a:lumMod val="85000"/>
                    <a:lumOff val="15000"/>
                  </a:schemeClr>
                </a:solidFill>
                <a:effectLst/>
              </a:rPr>
              <a:t>High-centrality nodes in the city graph are significantly more interconnected than in the country graph, meaning the game is less predictable when played with cities. The same can be said for the combined graph.</a:t>
            </a:r>
          </a:p>
        </p:txBody>
      </p:sp>
      <p:sp>
        <p:nvSpPr>
          <p:cNvPr id="22" name="Rectangle 21">
            <a:extLst>
              <a:ext uri="{FF2B5EF4-FFF2-40B4-BE49-F238E27FC236}">
                <a16:creationId xmlns:a16="http://schemas.microsoft.com/office/drawing/2014/main" id="{9B41EF38-19C2-4FCE-8833-FCF311B6E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641102"/>
            <a:ext cx="3695019" cy="1834053"/>
          </a:xfrm>
          <a:prstGeom prst="rect">
            <a:avLst/>
          </a:prstGeom>
          <a:noFill/>
          <a:ln w="1270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aph of a top 10 degree&#10;&#10;Description automatically generated">
            <a:extLst>
              <a:ext uri="{FF2B5EF4-FFF2-40B4-BE49-F238E27FC236}">
                <a16:creationId xmlns:a16="http://schemas.microsoft.com/office/drawing/2014/main" id="{2E81F9DC-C32F-A77E-981D-F5D8BBC45A89}"/>
              </a:ext>
            </a:extLst>
          </p:cNvPr>
          <p:cNvPicPr>
            <a:picLocks noChangeAspect="1"/>
          </p:cNvPicPr>
          <p:nvPr/>
        </p:nvPicPr>
        <p:blipFill>
          <a:blip r:embed="rId2"/>
          <a:stretch>
            <a:fillRect/>
          </a:stretch>
        </p:blipFill>
        <p:spPr>
          <a:xfrm>
            <a:off x="8355320" y="2758202"/>
            <a:ext cx="3059103" cy="1492093"/>
          </a:xfrm>
          <a:prstGeom prst="rect">
            <a:avLst/>
          </a:prstGeom>
        </p:spPr>
      </p:pic>
      <p:sp>
        <p:nvSpPr>
          <p:cNvPr id="24" name="Rectangle 23">
            <a:extLst>
              <a:ext uri="{FF2B5EF4-FFF2-40B4-BE49-F238E27FC236}">
                <a16:creationId xmlns:a16="http://schemas.microsoft.com/office/drawing/2014/main" id="{1E63CE0C-B6E4-496C-B05B-49EEABB73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9151" y="2587223"/>
            <a:ext cx="3695019" cy="1834053"/>
          </a:xfrm>
          <a:prstGeom prst="rect">
            <a:avLst/>
          </a:prstGeom>
          <a:noFill/>
          <a:ln w="1270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f the top 10 degree places&#10;&#10;Description automatically generated">
            <a:extLst>
              <a:ext uri="{FF2B5EF4-FFF2-40B4-BE49-F238E27FC236}">
                <a16:creationId xmlns:a16="http://schemas.microsoft.com/office/drawing/2014/main" id="{8CF1E231-3661-2755-5540-46DFC4536C39}"/>
              </a:ext>
            </a:extLst>
          </p:cNvPr>
          <p:cNvPicPr>
            <a:picLocks noChangeAspect="1"/>
          </p:cNvPicPr>
          <p:nvPr/>
        </p:nvPicPr>
        <p:blipFill>
          <a:blip r:embed="rId3"/>
          <a:stretch>
            <a:fillRect/>
          </a:stretch>
        </p:blipFill>
        <p:spPr>
          <a:xfrm>
            <a:off x="8213670" y="874789"/>
            <a:ext cx="3342405" cy="1455072"/>
          </a:xfrm>
          <a:prstGeom prst="rect">
            <a:avLst/>
          </a:prstGeom>
        </p:spPr>
      </p:pic>
      <p:pic>
        <p:nvPicPr>
          <p:cNvPr id="9" name="Picture 8" descr="A graph with orange lines&#10;&#10;Description automatically generated">
            <a:extLst>
              <a:ext uri="{FF2B5EF4-FFF2-40B4-BE49-F238E27FC236}">
                <a16:creationId xmlns:a16="http://schemas.microsoft.com/office/drawing/2014/main" id="{22ED0C09-37C4-D239-7045-2233E7C23494}"/>
              </a:ext>
            </a:extLst>
          </p:cNvPr>
          <p:cNvPicPr>
            <a:picLocks noChangeAspect="1"/>
          </p:cNvPicPr>
          <p:nvPr/>
        </p:nvPicPr>
        <p:blipFill>
          <a:blip r:embed="rId4"/>
          <a:stretch>
            <a:fillRect/>
          </a:stretch>
        </p:blipFill>
        <p:spPr>
          <a:xfrm>
            <a:off x="8213671" y="4758441"/>
            <a:ext cx="3342405" cy="1428878"/>
          </a:xfrm>
          <a:prstGeom prst="rect">
            <a:avLst/>
          </a:prstGeom>
        </p:spPr>
      </p:pic>
      <p:sp>
        <p:nvSpPr>
          <p:cNvPr id="26" name="Rectangle 25">
            <a:extLst>
              <a:ext uri="{FF2B5EF4-FFF2-40B4-BE49-F238E27FC236}">
                <a16:creationId xmlns:a16="http://schemas.microsoft.com/office/drawing/2014/main" id="{77D00C9D-5A35-4868-8FCE-97ECF532C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9150" y="4561134"/>
            <a:ext cx="3695019" cy="1834053"/>
          </a:xfrm>
          <a:prstGeom prst="rect">
            <a:avLst/>
          </a:prstGeom>
          <a:noFill/>
          <a:ln w="1270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9771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A74EFE6-7F0E-4B59-B933-BFBD637C9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FBC6D8-22D4-0C4C-0131-6CA146510E6A}"/>
              </a:ext>
            </a:extLst>
          </p:cNvPr>
          <p:cNvSpPr>
            <a:spLocks noGrp="1"/>
          </p:cNvSpPr>
          <p:nvPr>
            <p:ph type="title"/>
          </p:nvPr>
        </p:nvSpPr>
        <p:spPr>
          <a:xfrm>
            <a:off x="584201" y="1107672"/>
            <a:ext cx="3427985" cy="955501"/>
          </a:xfrm>
        </p:spPr>
        <p:txBody>
          <a:bodyPr anchor="ctr">
            <a:normAutofit/>
          </a:bodyPr>
          <a:lstStyle/>
          <a:p>
            <a:r>
              <a:rPr lang="en-US" dirty="0">
                <a:solidFill>
                  <a:schemeClr val="tx1">
                    <a:lumMod val="85000"/>
                    <a:lumOff val="15000"/>
                  </a:schemeClr>
                </a:solidFill>
              </a:rPr>
              <a:t>Orphan Nodes</a:t>
            </a:r>
          </a:p>
        </p:txBody>
      </p:sp>
      <p:grpSp>
        <p:nvGrpSpPr>
          <p:cNvPr id="16" name="Group 15">
            <a:extLst>
              <a:ext uri="{FF2B5EF4-FFF2-40B4-BE49-F238E27FC236}">
                <a16:creationId xmlns:a16="http://schemas.microsoft.com/office/drawing/2014/main" id="{020840DA-88D4-4E87-9CF9-3EDAEB794D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7" name="Rectangle 16">
              <a:extLst>
                <a:ext uri="{FF2B5EF4-FFF2-40B4-BE49-F238E27FC236}">
                  <a16:creationId xmlns:a16="http://schemas.microsoft.com/office/drawing/2014/main" id="{EFCE4254-7B12-4B72-B232-2F24D12179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5CEB4D8E-5A3D-4348-AB7F-4A919AF8B7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C93EDF8D-4F48-4B26-AFA1-2410766EED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3" name="Content Placeholder 2">
            <a:extLst>
              <a:ext uri="{FF2B5EF4-FFF2-40B4-BE49-F238E27FC236}">
                <a16:creationId xmlns:a16="http://schemas.microsoft.com/office/drawing/2014/main" id="{846F8B08-33E1-42B1-049D-9417CB88AAC3}"/>
              </a:ext>
            </a:extLst>
          </p:cNvPr>
          <p:cNvSpPr>
            <a:spLocks noGrp="1"/>
          </p:cNvSpPr>
          <p:nvPr>
            <p:ph idx="1"/>
          </p:nvPr>
        </p:nvSpPr>
        <p:spPr>
          <a:xfrm>
            <a:off x="584201" y="2029545"/>
            <a:ext cx="3427985" cy="4156482"/>
          </a:xfrm>
        </p:spPr>
        <p:txBody>
          <a:bodyPr>
            <a:noAutofit/>
          </a:bodyPr>
          <a:lstStyle/>
          <a:p>
            <a:pPr marL="0" indent="0">
              <a:spcBef>
                <a:spcPts val="1050"/>
              </a:spcBef>
              <a:spcAft>
                <a:spcPts val="1050"/>
              </a:spcAft>
              <a:buNone/>
            </a:pPr>
            <a:r>
              <a:rPr lang="en-IN" dirty="0">
                <a:effectLst/>
              </a:rPr>
              <a:t>Orphans exist in this graph—nodes representing places with </a:t>
            </a:r>
            <a:r>
              <a:rPr lang="en-IN" b="1" dirty="0">
                <a:effectLst/>
              </a:rPr>
              <a:t>no incoming edges</a:t>
            </a:r>
            <a:r>
              <a:rPr lang="en-IN" dirty="0">
                <a:effectLst/>
              </a:rPr>
              <a:t>. This happens with countries that start with letters 'b', 'p', 'v', ‘f’, etc., as no country names end with these letters. The number of orphans decreases as we move from country → city → combined graph, since more nodes provide more incoming edges.</a:t>
            </a:r>
          </a:p>
          <a:p>
            <a:pPr marL="0" indent="0">
              <a:spcBef>
                <a:spcPts val="1050"/>
              </a:spcBef>
              <a:spcAft>
                <a:spcPts val="1050"/>
              </a:spcAft>
              <a:buNone/>
            </a:pPr>
            <a:r>
              <a:rPr lang="en-IN" dirty="0"/>
              <a:t>These places will never be used in our game. Irrelevant ahh places.</a:t>
            </a:r>
            <a:endParaRPr lang="en-IN" dirty="0">
              <a:effectLst/>
            </a:endParaRPr>
          </a:p>
        </p:txBody>
      </p:sp>
      <p:sp>
        <p:nvSpPr>
          <p:cNvPr id="21" name="Rectangle 20">
            <a:extLst>
              <a:ext uri="{FF2B5EF4-FFF2-40B4-BE49-F238E27FC236}">
                <a16:creationId xmlns:a16="http://schemas.microsoft.com/office/drawing/2014/main" id="{85EC3AD1-DA06-4E55-8EEF-0784199650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5433" y="638174"/>
            <a:ext cx="3680469" cy="2828423"/>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network of lines and dots&#10;&#10;Description automatically generated">
            <a:extLst>
              <a:ext uri="{FF2B5EF4-FFF2-40B4-BE49-F238E27FC236}">
                <a16:creationId xmlns:a16="http://schemas.microsoft.com/office/drawing/2014/main" id="{C611B49A-3B3E-F3B0-873A-F9288BF003BD}"/>
              </a:ext>
            </a:extLst>
          </p:cNvPr>
          <p:cNvPicPr>
            <a:picLocks noChangeAspect="1"/>
          </p:cNvPicPr>
          <p:nvPr/>
        </p:nvPicPr>
        <p:blipFill>
          <a:blip r:embed="rId3"/>
          <a:stretch>
            <a:fillRect/>
          </a:stretch>
        </p:blipFill>
        <p:spPr>
          <a:xfrm>
            <a:off x="4708821" y="971404"/>
            <a:ext cx="2742873" cy="2132584"/>
          </a:xfrm>
          <a:prstGeom prst="rect">
            <a:avLst/>
          </a:prstGeom>
        </p:spPr>
      </p:pic>
      <p:sp>
        <p:nvSpPr>
          <p:cNvPr id="23" name="Rectangle 22">
            <a:extLst>
              <a:ext uri="{FF2B5EF4-FFF2-40B4-BE49-F238E27FC236}">
                <a16:creationId xmlns:a16="http://schemas.microsoft.com/office/drawing/2014/main" id="{5EFD83C0-7D88-4396-8CF2-B807E97D61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598" y="3568647"/>
            <a:ext cx="3680469" cy="2828423"/>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 up of a network&#10;&#10;Description automatically generated">
            <a:extLst>
              <a:ext uri="{FF2B5EF4-FFF2-40B4-BE49-F238E27FC236}">
                <a16:creationId xmlns:a16="http://schemas.microsoft.com/office/drawing/2014/main" id="{06822DF7-CE02-6486-9851-969764FCBF42}"/>
              </a:ext>
            </a:extLst>
          </p:cNvPr>
          <p:cNvPicPr>
            <a:picLocks noChangeAspect="1"/>
          </p:cNvPicPr>
          <p:nvPr/>
        </p:nvPicPr>
        <p:blipFill>
          <a:blip r:embed="rId4"/>
          <a:stretch>
            <a:fillRect/>
          </a:stretch>
        </p:blipFill>
        <p:spPr>
          <a:xfrm>
            <a:off x="4563566" y="4107786"/>
            <a:ext cx="3033384" cy="1736612"/>
          </a:xfrm>
          <a:prstGeom prst="rect">
            <a:avLst/>
          </a:prstGeom>
        </p:spPr>
      </p:pic>
      <p:pic>
        <p:nvPicPr>
          <p:cNvPr id="7" name="Picture 6" descr="A blue lines and dots with black text&#10;&#10;Description automatically generated">
            <a:extLst>
              <a:ext uri="{FF2B5EF4-FFF2-40B4-BE49-F238E27FC236}">
                <a16:creationId xmlns:a16="http://schemas.microsoft.com/office/drawing/2014/main" id="{F1D7E7A9-DF6D-FB1D-C64D-F4CD7931A1F3}"/>
              </a:ext>
            </a:extLst>
          </p:cNvPr>
          <p:cNvPicPr>
            <a:picLocks noChangeAspect="1"/>
          </p:cNvPicPr>
          <p:nvPr/>
        </p:nvPicPr>
        <p:blipFill>
          <a:blip r:embed="rId5"/>
          <a:stretch>
            <a:fillRect/>
          </a:stretch>
        </p:blipFill>
        <p:spPr>
          <a:xfrm>
            <a:off x="8571960" y="971403"/>
            <a:ext cx="2624526" cy="5096167"/>
          </a:xfrm>
          <a:prstGeom prst="rect">
            <a:avLst/>
          </a:prstGeom>
        </p:spPr>
      </p:pic>
      <p:sp>
        <p:nvSpPr>
          <p:cNvPr id="25" name="Rectangle 24">
            <a:extLst>
              <a:ext uri="{FF2B5EF4-FFF2-40B4-BE49-F238E27FC236}">
                <a16:creationId xmlns:a16="http://schemas.microsoft.com/office/drawing/2014/main" id="{E3A5CDF9-D53B-425C-8FFC-92ACC6A1C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50180" y="638174"/>
            <a:ext cx="3680469" cy="5755167"/>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11645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Dividend</Template>
  <TotalTime>1540</TotalTime>
  <Words>4419</Words>
  <Application>Microsoft Macintosh PowerPoint</Application>
  <PresentationFormat>Widescreen</PresentationFormat>
  <Paragraphs>195</Paragraphs>
  <Slides>35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-webkit-standard</vt:lpstr>
      <vt:lpstr>Aptos</vt:lpstr>
      <vt:lpstr>Arial</vt:lpstr>
      <vt:lpstr>Gill Sans MT</vt:lpstr>
      <vt:lpstr>Helvetica Neue</vt:lpstr>
      <vt:lpstr>Wingdings 2</vt:lpstr>
      <vt:lpstr>Dividend</vt:lpstr>
      <vt:lpstr>a-t-l-a-s, atlas!</vt:lpstr>
      <vt:lpstr>Dataset creation</vt:lpstr>
      <vt:lpstr>PowerPoint Presentation</vt:lpstr>
      <vt:lpstr>Clustering / Grouping</vt:lpstr>
      <vt:lpstr>PowerPoint Presentation</vt:lpstr>
      <vt:lpstr>Graph Density</vt:lpstr>
      <vt:lpstr>PowerPoint Presentation</vt:lpstr>
      <vt:lpstr>Popular Nodes</vt:lpstr>
      <vt:lpstr>Orphan Nodes</vt:lpstr>
      <vt:lpstr>Dead Ends</vt:lpstr>
      <vt:lpstr>PowerPoint Presentation</vt:lpstr>
      <vt:lpstr>Self Loops</vt:lpstr>
      <vt:lpstr>Graph Diameter</vt:lpstr>
      <vt:lpstr>Longest Acyclic Path</vt:lpstr>
      <vt:lpstr>Strategies</vt:lpstr>
      <vt:lpstr>PowerPoint Presentation</vt:lpstr>
      <vt:lpstr>Girvan Newman (Edge Betweenness Centrality) </vt:lpstr>
      <vt:lpstr>PowerPoint Presentation</vt:lpstr>
      <vt:lpstr>Louvain algorithm</vt:lpstr>
      <vt:lpstr>PowerPoint Presentation</vt:lpstr>
      <vt:lpstr>Leiden Algorithm</vt:lpstr>
      <vt:lpstr>PowerPoint Presentation</vt:lpstr>
      <vt:lpstr>Walktrap Algorithm</vt:lpstr>
      <vt:lpstr>PowerPoint Presentation</vt:lpstr>
      <vt:lpstr>PowerPoint Presentation</vt:lpstr>
      <vt:lpstr>PowerPoint Presentation</vt:lpstr>
      <vt:lpstr>PowerPoint Presentation</vt:lpstr>
      <vt:lpstr>Modularity Assessment</vt:lpstr>
      <vt:lpstr>PowerPoint Presentation</vt:lpstr>
      <vt:lpstr>PowerPoint Presentation</vt:lpstr>
      <vt:lpstr>Node Feature Creation</vt:lpstr>
      <vt:lpstr>Training</vt:lpstr>
      <vt:lpstr>PowerPoint Presentation</vt:lpstr>
      <vt:lpstr>PowerPoint Presentation</vt:lpstr>
      <vt:lpstr>Implementation and Performance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Siddharth Mago</dc:creator>
  <cp:lastModifiedBy>Siddharth Mago</cp:lastModifiedBy>
  <cp:revision>14</cp:revision>
  <cp:lastPrinted>2025-02-09T03:52:46Z</cp:lastPrinted>
  <dcterms:created xsi:type="dcterms:W3CDTF">2025-02-08T18:43:53Z</dcterms:created>
  <dcterms:modified xsi:type="dcterms:W3CDTF">2025-02-10T11:57:52Z</dcterms:modified>
</cp:coreProperties>
</file>

<file path=docProps/thumbnail.jpeg>
</file>